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9"/>
  </p:notesMasterIdLst>
  <p:sldIdLst>
    <p:sldId id="412" r:id="rId2"/>
    <p:sldId id="384" r:id="rId3"/>
    <p:sldId id="385" r:id="rId4"/>
    <p:sldId id="444" r:id="rId5"/>
    <p:sldId id="442"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2" r:id="rId24"/>
    <p:sldId id="431" r:id="rId25"/>
    <p:sldId id="343" r:id="rId26"/>
    <p:sldId id="300" r:id="rId27"/>
    <p:sldId id="433" r:id="rId28"/>
    <p:sldId id="434" r:id="rId29"/>
    <p:sldId id="435" r:id="rId30"/>
    <p:sldId id="440" r:id="rId31"/>
    <p:sldId id="436" r:id="rId32"/>
    <p:sldId id="437" r:id="rId33"/>
    <p:sldId id="439" r:id="rId34"/>
    <p:sldId id="364" r:id="rId35"/>
    <p:sldId id="350" r:id="rId36"/>
    <p:sldId id="391" r:id="rId37"/>
    <p:sldId id="365" r:id="rId38"/>
    <p:sldId id="352" r:id="rId39"/>
    <p:sldId id="351" r:id="rId40"/>
    <p:sldId id="267" r:id="rId41"/>
    <p:sldId id="408" r:id="rId42"/>
    <p:sldId id="308" r:id="rId43"/>
    <p:sldId id="313" r:id="rId44"/>
    <p:sldId id="314" r:id="rId45"/>
    <p:sldId id="381" r:id="rId46"/>
    <p:sldId id="323" r:id="rId47"/>
    <p:sldId id="341" r:id="rId48"/>
    <p:sldId id="369" r:id="rId49"/>
    <p:sldId id="353" r:id="rId50"/>
    <p:sldId id="340" r:id="rId51"/>
    <p:sldId id="371" r:id="rId52"/>
    <p:sldId id="372" r:id="rId53"/>
    <p:sldId id="405" r:id="rId54"/>
    <p:sldId id="399" r:id="rId55"/>
    <p:sldId id="375" r:id="rId56"/>
    <p:sldId id="407" r:id="rId57"/>
    <p:sldId id="409"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FF"/>
    <a:srgbClr val="CCFFFF"/>
    <a:srgbClr val="99FFCC"/>
    <a:srgbClr val="CCECFF"/>
    <a:srgbClr val="CCFF33"/>
    <a:srgbClr val="FF99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891" autoAdjust="0"/>
  </p:normalViewPr>
  <p:slideViewPr>
    <p:cSldViewPr>
      <p:cViewPr varScale="1">
        <p:scale>
          <a:sx n="88" d="100"/>
          <a:sy n="88" d="100"/>
        </p:scale>
        <p:origin x="8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ccidentologie\consommation\carburantsconsommation\essencegazole1948_197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ccidentologie\AccidentologieSTATISTIQUES_FRANCE\00excelmois\0000travail1973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tués par milliards de km</a:t>
            </a:r>
          </a:p>
        </c:rich>
      </c:tx>
      <c:overlay val="0"/>
    </c:title>
    <c:autoTitleDeleted val="0"/>
    <c:plotArea>
      <c:layout>
        <c:manualLayout>
          <c:layoutTarget val="inner"/>
          <c:xMode val="edge"/>
          <c:yMode val="edge"/>
          <c:x val="5.2348650145541124E-2"/>
          <c:y val="0.12064969484134776"/>
          <c:w val="0.91080333151905124"/>
          <c:h val="0.82452631324613324"/>
        </c:manualLayout>
      </c:layout>
      <c:lineChart>
        <c:grouping val="standard"/>
        <c:varyColors val="0"/>
        <c:ser>
          <c:idx val="1"/>
          <c:order val="0"/>
          <c:marker>
            <c:symbol val="none"/>
          </c:marker>
          <c:cat>
            <c:numRef>
              <c:f>Feuil1!$A$15:$A$66</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Feuil1!$K$15:$K$66</c:f>
              <c:numCache>
                <c:formatCode>General</c:formatCode>
                <c:ptCount val="52"/>
                <c:pt idx="0">
                  <c:v>111.0370469879981</c:v>
                </c:pt>
                <c:pt idx="1">
                  <c:v>110.54860227186815</c:v>
                </c:pt>
                <c:pt idx="2">
                  <c:v>111.33908711405169</c:v>
                </c:pt>
                <c:pt idx="3">
                  <c:v>103.86084493542674</c:v>
                </c:pt>
                <c:pt idx="4">
                  <c:v>102.46857953990293</c:v>
                </c:pt>
                <c:pt idx="5">
                  <c:v>103.58799031190927</c:v>
                </c:pt>
                <c:pt idx="6">
                  <c:v>94.660665333656382</c:v>
                </c:pt>
                <c:pt idx="7">
                  <c:v>91.123999999999995</c:v>
                </c:pt>
                <c:pt idx="8">
                  <c:v>88.502047781569956</c:v>
                </c:pt>
                <c:pt idx="9">
                  <c:v>85.9341935483871</c:v>
                </c:pt>
                <c:pt idx="10">
                  <c:v>81.003756796836385</c:v>
                </c:pt>
                <c:pt idx="11">
                  <c:v>80.121235697940506</c:v>
                </c:pt>
                <c:pt idx="12">
                  <c:v>76.806005110732528</c:v>
                </c:pt>
                <c:pt idx="13">
                  <c:v>66.304404246952416</c:v>
                </c:pt>
                <c:pt idx="14">
                  <c:v>57.168162140889415</c:v>
                </c:pt>
                <c:pt idx="15">
                  <c:v>53.354576271186438</c:v>
                </c:pt>
                <c:pt idx="16">
                  <c:v>53.580485155684293</c:v>
                </c:pt>
                <c:pt idx="17">
                  <c:v>49.85</c:v>
                </c:pt>
                <c:pt idx="18">
                  <c:v>43.458252750916976</c:v>
                </c:pt>
                <c:pt idx="19">
                  <c:v>43.206792330191746</c:v>
                </c:pt>
                <c:pt idx="20">
                  <c:v>43.001892147587505</c:v>
                </c:pt>
                <c:pt idx="21">
                  <c:v>40.227369058431727</c:v>
                </c:pt>
                <c:pt idx="22">
                  <c:v>38.783496007098492</c:v>
                </c:pt>
                <c:pt idx="23">
                  <c:v>36.743446882217093</c:v>
                </c:pt>
                <c:pt idx="24">
                  <c:v>35.496609211641712</c:v>
                </c:pt>
                <c:pt idx="25">
                  <c:v>31.888070568468212</c:v>
                </c:pt>
                <c:pt idx="26">
                  <c:v>32.404366693788987</c:v>
                </c:pt>
                <c:pt idx="27">
                  <c:v>28.500795967100029</c:v>
                </c:pt>
                <c:pt idx="28">
                  <c:v>28.55767511177347</c:v>
                </c:pt>
                <c:pt idx="29">
                  <c:v>27.718647342995169</c:v>
                </c:pt>
                <c:pt idx="30">
                  <c:v>26.063234952358819</c:v>
                </c:pt>
                <c:pt idx="31">
                  <c:v>23.630590622182147</c:v>
                </c:pt>
                <c:pt idx="32">
                  <c:v>21.802400352345295</c:v>
                </c:pt>
                <c:pt idx="33">
                  <c:v>21.028492307692307</c:v>
                </c:pt>
                <c:pt idx="34">
                  <c:v>19.384012465076292</c:v>
                </c:pt>
                <c:pt idx="35">
                  <c:v>18.663904282115869</c:v>
                </c:pt>
                <c:pt idx="36">
                  <c:v>17.704311774461029</c:v>
                </c:pt>
                <c:pt idx="37">
                  <c:v>17.173831604636973</c:v>
                </c:pt>
                <c:pt idx="38">
                  <c:v>17.589564102564101</c:v>
                </c:pt>
                <c:pt idx="39">
                  <c:v>16.223767922003439</c:v>
                </c:pt>
                <c:pt idx="40">
                  <c:v>15.364494104222139</c:v>
                </c:pt>
                <c:pt idx="41">
                  <c:v>14.961569490282361</c:v>
                </c:pt>
                <c:pt idx="42">
                  <c:v>13.8498172607201</c:v>
                </c:pt>
                <c:pt idx="43">
                  <c:v>10.877477105404919</c:v>
                </c:pt>
                <c:pt idx="44">
                  <c:v>9.9892980889444551</c:v>
                </c:pt>
                <c:pt idx="45">
                  <c:v>9.5647482014388494</c:v>
                </c:pt>
                <c:pt idx="46">
                  <c:v>8.4816282420749278</c:v>
                </c:pt>
                <c:pt idx="47">
                  <c:v>8.2264957264957257</c:v>
                </c:pt>
                <c:pt idx="48">
                  <c:v>7.7347566491767683</c:v>
                </c:pt>
                <c:pt idx="49">
                  <c:v>7.7381383556682355</c:v>
                </c:pt>
                <c:pt idx="50">
                  <c:v>7.1234832262669521</c:v>
                </c:pt>
                <c:pt idx="51">
                  <c:v>7.0141592920353979</c:v>
                </c:pt>
              </c:numCache>
            </c:numRef>
          </c:val>
          <c:smooth val="0"/>
          <c:extLst>
            <c:ext xmlns:c16="http://schemas.microsoft.com/office/drawing/2014/chart" uri="{C3380CC4-5D6E-409C-BE32-E72D297353CC}">
              <c16:uniqueId val="{00000000-207B-4C98-ABBF-0C4703D4A174}"/>
            </c:ext>
          </c:extLst>
        </c:ser>
        <c:dLbls>
          <c:showLegendKey val="0"/>
          <c:showVal val="0"/>
          <c:showCatName val="0"/>
          <c:showSerName val="0"/>
          <c:showPercent val="0"/>
          <c:showBubbleSize val="0"/>
        </c:dLbls>
        <c:smooth val="0"/>
        <c:axId val="4338816"/>
        <c:axId val="4340352"/>
      </c:lineChart>
      <c:catAx>
        <c:axId val="4338816"/>
        <c:scaling>
          <c:orientation val="minMax"/>
        </c:scaling>
        <c:delete val="0"/>
        <c:axPos val="b"/>
        <c:numFmt formatCode="General" sourceLinked="1"/>
        <c:majorTickMark val="none"/>
        <c:minorTickMark val="none"/>
        <c:tickLblPos val="nextTo"/>
        <c:crossAx val="4340352"/>
        <c:crosses val="autoZero"/>
        <c:auto val="1"/>
        <c:lblAlgn val="ctr"/>
        <c:lblOffset val="100"/>
        <c:noMultiLvlLbl val="0"/>
      </c:catAx>
      <c:valAx>
        <c:axId val="4340352"/>
        <c:scaling>
          <c:orientation val="minMax"/>
        </c:scaling>
        <c:delete val="0"/>
        <c:axPos val="l"/>
        <c:majorGridlines/>
        <c:numFmt formatCode="General" sourceLinked="1"/>
        <c:majorTickMark val="none"/>
        <c:minorTickMark val="none"/>
        <c:tickLblPos val="nextTo"/>
        <c:spPr>
          <a:ln w="9525">
            <a:noFill/>
          </a:ln>
        </c:spPr>
        <c:crossAx val="433881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a:ea typeface="Arial"/>
                <a:cs typeface="Arial"/>
              </a:defRPr>
            </a:pPr>
            <a:r>
              <a:rPr lang="fr-FR" sz="1200" b="1" i="0" u="none" strike="noStrike" baseline="0">
                <a:solidFill>
                  <a:srgbClr val="000000"/>
                </a:solidFill>
                <a:latin typeface="Arial"/>
                <a:cs typeface="Arial"/>
              </a:rPr>
              <a:t>évolution de la mortalité de mai 2007 à septembre 2018</a:t>
            </a:r>
          </a:p>
          <a:p>
            <a:pPr>
              <a:defRPr sz="1000" b="0" i="0" u="none" strike="noStrike" baseline="0">
                <a:solidFill>
                  <a:srgbClr val="000000"/>
                </a:solidFill>
                <a:latin typeface="Arial"/>
                <a:ea typeface="Arial"/>
                <a:cs typeface="Arial"/>
              </a:defRPr>
            </a:pPr>
            <a:r>
              <a:rPr lang="fr-FR" sz="1200" b="0" i="0" u="none" strike="noStrike" baseline="0">
                <a:solidFill>
                  <a:srgbClr val="000000"/>
                </a:solidFill>
                <a:latin typeface="Arial"/>
                <a:cs typeface="Arial"/>
              </a:rPr>
              <a:t>(tués en valeur glissante au cours des douze mois précédents)</a:t>
            </a:r>
          </a:p>
        </c:rich>
      </c:tx>
      <c:layout>
        <c:manualLayout>
          <c:xMode val="edge"/>
          <c:yMode val="edge"/>
          <c:x val="0.29803284774566297"/>
          <c:y val="4.1240253922588344E-2"/>
        </c:manualLayout>
      </c:layout>
      <c:overlay val="0"/>
      <c:spPr>
        <a:noFill/>
        <a:ln w="25400">
          <a:noFill/>
        </a:ln>
      </c:spPr>
    </c:title>
    <c:autoTitleDeleted val="0"/>
    <c:plotArea>
      <c:layout>
        <c:manualLayout>
          <c:layoutTarget val="inner"/>
          <c:xMode val="edge"/>
          <c:yMode val="edge"/>
          <c:x val="0.14148580029637578"/>
          <c:y val="0.16942854727458417"/>
          <c:w val="0.85758578752795656"/>
          <c:h val="0.73529492993377465"/>
        </c:manualLayout>
      </c:layout>
      <c:lineChart>
        <c:grouping val="standard"/>
        <c:varyColors val="0"/>
        <c:ser>
          <c:idx val="0"/>
          <c:order val="0"/>
          <c:spPr>
            <a:ln w="25400">
              <a:solidFill>
                <a:srgbClr val="000080"/>
              </a:solidFill>
              <a:prstDash val="solid"/>
            </a:ln>
          </c:spPr>
          <c:marker>
            <c:symbol val="diamond"/>
            <c:size val="7"/>
            <c:spPr>
              <a:solidFill>
                <a:srgbClr val="000080"/>
              </a:solidFill>
              <a:ln>
                <a:solidFill>
                  <a:srgbClr val="000080"/>
                </a:solidFill>
                <a:prstDash val="solid"/>
              </a:ln>
            </c:spPr>
          </c:marker>
          <c:cat>
            <c:numRef>
              <c:f>mois30j!$A$425:$A$564</c:f>
              <c:numCache>
                <c:formatCode>mmm\-yy</c:formatCode>
                <c:ptCount val="140"/>
                <c:pt idx="0">
                  <c:v>39203</c:v>
                </c:pt>
                <c:pt idx="1">
                  <c:v>39234</c:v>
                </c:pt>
                <c:pt idx="2">
                  <c:v>39264</c:v>
                </c:pt>
                <c:pt idx="3">
                  <c:v>39295</c:v>
                </c:pt>
                <c:pt idx="4">
                  <c:v>39326</c:v>
                </c:pt>
                <c:pt idx="5">
                  <c:v>39356</c:v>
                </c:pt>
                <c:pt idx="6">
                  <c:v>39387</c:v>
                </c:pt>
                <c:pt idx="7">
                  <c:v>39417</c:v>
                </c:pt>
                <c:pt idx="8">
                  <c:v>39448</c:v>
                </c:pt>
                <c:pt idx="9">
                  <c:v>39479</c:v>
                </c:pt>
                <c:pt idx="10">
                  <c:v>39508</c:v>
                </c:pt>
                <c:pt idx="11">
                  <c:v>39539</c:v>
                </c:pt>
                <c:pt idx="12">
                  <c:v>39569</c:v>
                </c:pt>
                <c:pt idx="13">
                  <c:v>39600</c:v>
                </c:pt>
                <c:pt idx="14">
                  <c:v>39630</c:v>
                </c:pt>
                <c:pt idx="15">
                  <c:v>39661</c:v>
                </c:pt>
                <c:pt idx="16">
                  <c:v>39692</c:v>
                </c:pt>
                <c:pt idx="17">
                  <c:v>39722</c:v>
                </c:pt>
                <c:pt idx="18">
                  <c:v>39753</c:v>
                </c:pt>
                <c:pt idx="19">
                  <c:v>39783</c:v>
                </c:pt>
                <c:pt idx="20">
                  <c:v>39814</c:v>
                </c:pt>
                <c:pt idx="21">
                  <c:v>39845</c:v>
                </c:pt>
                <c:pt idx="22">
                  <c:v>39873</c:v>
                </c:pt>
                <c:pt idx="23">
                  <c:v>39904</c:v>
                </c:pt>
                <c:pt idx="24">
                  <c:v>39934</c:v>
                </c:pt>
                <c:pt idx="25">
                  <c:v>39965</c:v>
                </c:pt>
                <c:pt idx="26">
                  <c:v>39995</c:v>
                </c:pt>
                <c:pt idx="27">
                  <c:v>40026</c:v>
                </c:pt>
                <c:pt idx="28">
                  <c:v>40057</c:v>
                </c:pt>
                <c:pt idx="29">
                  <c:v>40087</c:v>
                </c:pt>
                <c:pt idx="30">
                  <c:v>40118</c:v>
                </c:pt>
                <c:pt idx="31">
                  <c:v>40148</c:v>
                </c:pt>
                <c:pt idx="32">
                  <c:v>40179</c:v>
                </c:pt>
                <c:pt idx="33">
                  <c:v>40210</c:v>
                </c:pt>
                <c:pt idx="34">
                  <c:v>40238</c:v>
                </c:pt>
                <c:pt idx="35">
                  <c:v>40269</c:v>
                </c:pt>
                <c:pt idx="36">
                  <c:v>40299</c:v>
                </c:pt>
                <c:pt idx="37">
                  <c:v>40330</c:v>
                </c:pt>
                <c:pt idx="38">
                  <c:v>40360</c:v>
                </c:pt>
                <c:pt idx="39">
                  <c:v>40391</c:v>
                </c:pt>
                <c:pt idx="40">
                  <c:v>40422</c:v>
                </c:pt>
                <c:pt idx="41">
                  <c:v>40452</c:v>
                </c:pt>
                <c:pt idx="42">
                  <c:v>40483</c:v>
                </c:pt>
                <c:pt idx="43">
                  <c:v>40513</c:v>
                </c:pt>
                <c:pt idx="44">
                  <c:v>40544</c:v>
                </c:pt>
                <c:pt idx="45">
                  <c:v>40575</c:v>
                </c:pt>
                <c:pt idx="46">
                  <c:v>40603</c:v>
                </c:pt>
                <c:pt idx="47">
                  <c:v>40634</c:v>
                </c:pt>
                <c:pt idx="48">
                  <c:v>40664</c:v>
                </c:pt>
                <c:pt idx="49">
                  <c:v>40695</c:v>
                </c:pt>
                <c:pt idx="50">
                  <c:v>40725</c:v>
                </c:pt>
                <c:pt idx="51">
                  <c:v>40756</c:v>
                </c:pt>
                <c:pt idx="52">
                  <c:v>40787</c:v>
                </c:pt>
                <c:pt idx="53">
                  <c:v>40817</c:v>
                </c:pt>
                <c:pt idx="54">
                  <c:v>40848</c:v>
                </c:pt>
                <c:pt idx="55">
                  <c:v>40878</c:v>
                </c:pt>
                <c:pt idx="56">
                  <c:v>40909</c:v>
                </c:pt>
                <c:pt idx="57">
                  <c:v>40940</c:v>
                </c:pt>
                <c:pt idx="58">
                  <c:v>40969</c:v>
                </c:pt>
                <c:pt idx="59">
                  <c:v>41000</c:v>
                </c:pt>
                <c:pt idx="60">
                  <c:v>41030</c:v>
                </c:pt>
                <c:pt idx="61">
                  <c:v>41061</c:v>
                </c:pt>
                <c:pt idx="62">
                  <c:v>41091</c:v>
                </c:pt>
                <c:pt idx="63">
                  <c:v>41122</c:v>
                </c:pt>
                <c:pt idx="64">
                  <c:v>41153</c:v>
                </c:pt>
                <c:pt idx="65">
                  <c:v>41183</c:v>
                </c:pt>
                <c:pt idx="66">
                  <c:v>41214</c:v>
                </c:pt>
                <c:pt idx="67">
                  <c:v>41244</c:v>
                </c:pt>
                <c:pt idx="68">
                  <c:v>41275</c:v>
                </c:pt>
                <c:pt idx="69">
                  <c:v>41306</c:v>
                </c:pt>
                <c:pt idx="70">
                  <c:v>41334</c:v>
                </c:pt>
                <c:pt idx="71">
                  <c:v>41365</c:v>
                </c:pt>
                <c:pt idx="72">
                  <c:v>41395</c:v>
                </c:pt>
                <c:pt idx="73">
                  <c:v>41426</c:v>
                </c:pt>
                <c:pt idx="74">
                  <c:v>41456</c:v>
                </c:pt>
                <c:pt idx="75">
                  <c:v>41487</c:v>
                </c:pt>
                <c:pt idx="76">
                  <c:v>41518</c:v>
                </c:pt>
                <c:pt idx="77">
                  <c:v>41548</c:v>
                </c:pt>
                <c:pt idx="78">
                  <c:v>41579</c:v>
                </c:pt>
                <c:pt idx="79">
                  <c:v>41609</c:v>
                </c:pt>
                <c:pt idx="80">
                  <c:v>41640</c:v>
                </c:pt>
                <c:pt idx="81">
                  <c:v>41671</c:v>
                </c:pt>
                <c:pt idx="82">
                  <c:v>41699</c:v>
                </c:pt>
                <c:pt idx="83">
                  <c:v>41730</c:v>
                </c:pt>
                <c:pt idx="84">
                  <c:v>41760</c:v>
                </c:pt>
                <c:pt idx="85">
                  <c:v>41791</c:v>
                </c:pt>
                <c:pt idx="86">
                  <c:v>41821</c:v>
                </c:pt>
                <c:pt idx="87">
                  <c:v>41852</c:v>
                </c:pt>
                <c:pt idx="88">
                  <c:v>41883</c:v>
                </c:pt>
                <c:pt idx="89">
                  <c:v>41913</c:v>
                </c:pt>
                <c:pt idx="90">
                  <c:v>41944</c:v>
                </c:pt>
                <c:pt idx="91">
                  <c:v>41974</c:v>
                </c:pt>
                <c:pt idx="92">
                  <c:v>42005</c:v>
                </c:pt>
                <c:pt idx="93">
                  <c:v>42036</c:v>
                </c:pt>
                <c:pt idx="94">
                  <c:v>42064</c:v>
                </c:pt>
                <c:pt idx="95">
                  <c:v>42095</c:v>
                </c:pt>
                <c:pt idx="96">
                  <c:v>42125</c:v>
                </c:pt>
                <c:pt idx="97">
                  <c:v>42156</c:v>
                </c:pt>
                <c:pt idx="98">
                  <c:v>42186</c:v>
                </c:pt>
                <c:pt idx="99">
                  <c:v>42217</c:v>
                </c:pt>
                <c:pt idx="100">
                  <c:v>42248</c:v>
                </c:pt>
                <c:pt idx="101">
                  <c:v>42278</c:v>
                </c:pt>
                <c:pt idx="102">
                  <c:v>42309</c:v>
                </c:pt>
                <c:pt idx="103">
                  <c:v>42339</c:v>
                </c:pt>
                <c:pt idx="104">
                  <c:v>42370</c:v>
                </c:pt>
                <c:pt idx="105">
                  <c:v>42401</c:v>
                </c:pt>
                <c:pt idx="106">
                  <c:v>42430</c:v>
                </c:pt>
                <c:pt idx="107">
                  <c:v>42461</c:v>
                </c:pt>
                <c:pt idx="108">
                  <c:v>42491</c:v>
                </c:pt>
                <c:pt idx="109">
                  <c:v>42522</c:v>
                </c:pt>
                <c:pt idx="110">
                  <c:v>42552</c:v>
                </c:pt>
                <c:pt idx="111">
                  <c:v>42583</c:v>
                </c:pt>
                <c:pt idx="112">
                  <c:v>42614</c:v>
                </c:pt>
                <c:pt idx="113">
                  <c:v>42644</c:v>
                </c:pt>
                <c:pt idx="114">
                  <c:v>42675</c:v>
                </c:pt>
                <c:pt idx="115">
                  <c:v>42705</c:v>
                </c:pt>
                <c:pt idx="116">
                  <c:v>42736</c:v>
                </c:pt>
                <c:pt idx="117">
                  <c:v>42767</c:v>
                </c:pt>
                <c:pt idx="118">
                  <c:v>42795</c:v>
                </c:pt>
                <c:pt idx="119">
                  <c:v>42826</c:v>
                </c:pt>
                <c:pt idx="120">
                  <c:v>42856</c:v>
                </c:pt>
                <c:pt idx="121">
                  <c:v>42887</c:v>
                </c:pt>
                <c:pt idx="122">
                  <c:v>42917</c:v>
                </c:pt>
                <c:pt idx="123">
                  <c:v>42948</c:v>
                </c:pt>
                <c:pt idx="124">
                  <c:v>42979</c:v>
                </c:pt>
                <c:pt idx="125">
                  <c:v>43009</c:v>
                </c:pt>
                <c:pt idx="126">
                  <c:v>43040</c:v>
                </c:pt>
                <c:pt idx="127">
                  <c:v>43070</c:v>
                </c:pt>
                <c:pt idx="128">
                  <c:v>43101</c:v>
                </c:pt>
                <c:pt idx="129">
                  <c:v>43132</c:v>
                </c:pt>
                <c:pt idx="130">
                  <c:v>43160</c:v>
                </c:pt>
                <c:pt idx="131">
                  <c:v>43191</c:v>
                </c:pt>
                <c:pt idx="132">
                  <c:v>43221</c:v>
                </c:pt>
                <c:pt idx="133">
                  <c:v>43252</c:v>
                </c:pt>
                <c:pt idx="134">
                  <c:v>43282</c:v>
                </c:pt>
                <c:pt idx="135">
                  <c:v>43313</c:v>
                </c:pt>
                <c:pt idx="136">
                  <c:v>43344</c:v>
                </c:pt>
                <c:pt idx="137">
                  <c:v>43374</c:v>
                </c:pt>
                <c:pt idx="138">
                  <c:v>43405</c:v>
                </c:pt>
                <c:pt idx="139">
                  <c:v>43435</c:v>
                </c:pt>
              </c:numCache>
            </c:numRef>
          </c:cat>
          <c:val>
            <c:numRef>
              <c:f>mois30j!$G$425:$G$564</c:f>
              <c:numCache>
                <c:formatCode>0</c:formatCode>
                <c:ptCount val="140"/>
                <c:pt idx="0">
                  <c:v>4788</c:v>
                </c:pt>
                <c:pt idx="1">
                  <c:v>4781</c:v>
                </c:pt>
                <c:pt idx="2">
                  <c:v>4788</c:v>
                </c:pt>
                <c:pt idx="3">
                  <c:v>4767</c:v>
                </c:pt>
                <c:pt idx="4">
                  <c:v>4770</c:v>
                </c:pt>
                <c:pt idx="5">
                  <c:v>4699</c:v>
                </c:pt>
                <c:pt idx="6">
                  <c:v>4690</c:v>
                </c:pt>
                <c:pt idx="7">
                  <c:v>4620</c:v>
                </c:pt>
                <c:pt idx="8">
                  <c:v>4552</c:v>
                </c:pt>
                <c:pt idx="9">
                  <c:v>4558</c:v>
                </c:pt>
                <c:pt idx="10">
                  <c:v>4602</c:v>
                </c:pt>
                <c:pt idx="11">
                  <c:v>4503</c:v>
                </c:pt>
                <c:pt idx="12">
                  <c:v>4556</c:v>
                </c:pt>
                <c:pt idx="13">
                  <c:v>4477</c:v>
                </c:pt>
                <c:pt idx="14">
                  <c:v>4415</c:v>
                </c:pt>
                <c:pt idx="15">
                  <c:v>4408</c:v>
                </c:pt>
                <c:pt idx="16">
                  <c:v>4314</c:v>
                </c:pt>
                <c:pt idx="17">
                  <c:v>4386</c:v>
                </c:pt>
                <c:pt idx="18">
                  <c:v>4323</c:v>
                </c:pt>
                <c:pt idx="19">
                  <c:v>4275</c:v>
                </c:pt>
                <c:pt idx="20">
                  <c:v>4236</c:v>
                </c:pt>
                <c:pt idx="21">
                  <c:v>4243</c:v>
                </c:pt>
                <c:pt idx="22">
                  <c:v>4175</c:v>
                </c:pt>
                <c:pt idx="23">
                  <c:v>4190</c:v>
                </c:pt>
                <c:pt idx="24">
                  <c:v>4177</c:v>
                </c:pt>
                <c:pt idx="25">
                  <c:v>4274</c:v>
                </c:pt>
                <c:pt idx="26">
                  <c:v>4254</c:v>
                </c:pt>
                <c:pt idx="27">
                  <c:v>4274</c:v>
                </c:pt>
                <c:pt idx="28">
                  <c:v>4324</c:v>
                </c:pt>
                <c:pt idx="29">
                  <c:v>4313</c:v>
                </c:pt>
                <c:pt idx="30">
                  <c:v>4329</c:v>
                </c:pt>
                <c:pt idx="31">
                  <c:v>4273</c:v>
                </c:pt>
                <c:pt idx="32">
                  <c:v>4258</c:v>
                </c:pt>
                <c:pt idx="33">
                  <c:v>4213</c:v>
                </c:pt>
                <c:pt idx="34">
                  <c:v>4219</c:v>
                </c:pt>
                <c:pt idx="35">
                  <c:v>4188</c:v>
                </c:pt>
                <c:pt idx="36">
                  <c:v>4138</c:v>
                </c:pt>
                <c:pt idx="37">
                  <c:v>4064</c:v>
                </c:pt>
                <c:pt idx="38">
                  <c:v>4121</c:v>
                </c:pt>
                <c:pt idx="39">
                  <c:v>4092</c:v>
                </c:pt>
                <c:pt idx="40">
                  <c:v>4065</c:v>
                </c:pt>
                <c:pt idx="41">
                  <c:v>4013</c:v>
                </c:pt>
                <c:pt idx="42">
                  <c:v>4003</c:v>
                </c:pt>
                <c:pt idx="43">
                  <c:v>3992</c:v>
                </c:pt>
                <c:pt idx="44">
                  <c:v>4043</c:v>
                </c:pt>
                <c:pt idx="45">
                  <c:v>4058</c:v>
                </c:pt>
                <c:pt idx="46">
                  <c:v>4059</c:v>
                </c:pt>
                <c:pt idx="47">
                  <c:v>4123</c:v>
                </c:pt>
                <c:pt idx="48">
                  <c:v>4109</c:v>
                </c:pt>
                <c:pt idx="49">
                  <c:v>4116</c:v>
                </c:pt>
                <c:pt idx="50">
                  <c:v>4017</c:v>
                </c:pt>
                <c:pt idx="51">
                  <c:v>4004</c:v>
                </c:pt>
                <c:pt idx="52">
                  <c:v>3994</c:v>
                </c:pt>
                <c:pt idx="53">
                  <c:v>3968</c:v>
                </c:pt>
                <c:pt idx="54">
                  <c:v>3925</c:v>
                </c:pt>
                <c:pt idx="55">
                  <c:v>3963</c:v>
                </c:pt>
                <c:pt idx="56">
                  <c:v>3936</c:v>
                </c:pt>
                <c:pt idx="57">
                  <c:v>3871</c:v>
                </c:pt>
                <c:pt idx="58">
                  <c:v>3846</c:v>
                </c:pt>
                <c:pt idx="59">
                  <c:v>3763</c:v>
                </c:pt>
                <c:pt idx="60">
                  <c:v>3762</c:v>
                </c:pt>
                <c:pt idx="61">
                  <c:v>3748</c:v>
                </c:pt>
                <c:pt idx="62">
                  <c:v>3760</c:v>
                </c:pt>
                <c:pt idx="63">
                  <c:v>3729</c:v>
                </c:pt>
                <c:pt idx="64">
                  <c:v>3723</c:v>
                </c:pt>
                <c:pt idx="65">
                  <c:v>3671</c:v>
                </c:pt>
                <c:pt idx="66">
                  <c:v>3667</c:v>
                </c:pt>
                <c:pt idx="67">
                  <c:v>3653</c:v>
                </c:pt>
                <c:pt idx="68">
                  <c:v>3599</c:v>
                </c:pt>
                <c:pt idx="69">
                  <c:v>3616</c:v>
                </c:pt>
                <c:pt idx="70">
                  <c:v>3540</c:v>
                </c:pt>
                <c:pt idx="71">
                  <c:v>3499</c:v>
                </c:pt>
                <c:pt idx="72">
                  <c:v>3402</c:v>
                </c:pt>
                <c:pt idx="73">
                  <c:v>3373</c:v>
                </c:pt>
                <c:pt idx="74">
                  <c:v>3351</c:v>
                </c:pt>
                <c:pt idx="75">
                  <c:v>3334</c:v>
                </c:pt>
                <c:pt idx="76">
                  <c:v>3305</c:v>
                </c:pt>
                <c:pt idx="77">
                  <c:v>3314</c:v>
                </c:pt>
                <c:pt idx="78">
                  <c:v>3274</c:v>
                </c:pt>
                <c:pt idx="79">
                  <c:v>3268</c:v>
                </c:pt>
                <c:pt idx="80">
                  <c:v>3260</c:v>
                </c:pt>
                <c:pt idx="81">
                  <c:v>3264</c:v>
                </c:pt>
                <c:pt idx="82">
                  <c:v>3325</c:v>
                </c:pt>
                <c:pt idx="83">
                  <c:v>3343</c:v>
                </c:pt>
                <c:pt idx="84">
                  <c:v>3379</c:v>
                </c:pt>
                <c:pt idx="85">
                  <c:v>3397</c:v>
                </c:pt>
                <c:pt idx="86">
                  <c:v>3355</c:v>
                </c:pt>
                <c:pt idx="87">
                  <c:v>3339</c:v>
                </c:pt>
                <c:pt idx="88">
                  <c:v>3344</c:v>
                </c:pt>
                <c:pt idx="89">
                  <c:v>3383</c:v>
                </c:pt>
                <c:pt idx="90">
                  <c:v>3411</c:v>
                </c:pt>
                <c:pt idx="91">
                  <c:v>3384</c:v>
                </c:pt>
                <c:pt idx="92">
                  <c:v>3411</c:v>
                </c:pt>
                <c:pt idx="93">
                  <c:v>3421</c:v>
                </c:pt>
                <c:pt idx="94">
                  <c:v>3379</c:v>
                </c:pt>
                <c:pt idx="95">
                  <c:v>3383</c:v>
                </c:pt>
                <c:pt idx="96">
                  <c:v>3390</c:v>
                </c:pt>
                <c:pt idx="97">
                  <c:v>3378</c:v>
                </c:pt>
                <c:pt idx="98">
                  <c:v>3429</c:v>
                </c:pt>
                <c:pt idx="99">
                  <c:v>3455</c:v>
                </c:pt>
                <c:pt idx="100">
                  <c:v>3395</c:v>
                </c:pt>
                <c:pt idx="101">
                  <c:v>3426</c:v>
                </c:pt>
                <c:pt idx="102">
                  <c:v>3442</c:v>
                </c:pt>
                <c:pt idx="103">
                  <c:v>3461</c:v>
                </c:pt>
                <c:pt idx="104">
                  <c:v>3435</c:v>
                </c:pt>
                <c:pt idx="105">
                  <c:v>3463</c:v>
                </c:pt>
                <c:pt idx="106">
                  <c:v>3499</c:v>
                </c:pt>
                <c:pt idx="107">
                  <c:v>3484</c:v>
                </c:pt>
                <c:pt idx="108">
                  <c:v>3511</c:v>
                </c:pt>
                <c:pt idx="109">
                  <c:v>3497</c:v>
                </c:pt>
                <c:pt idx="110">
                  <c:v>3500</c:v>
                </c:pt>
                <c:pt idx="111">
                  <c:v>3469</c:v>
                </c:pt>
                <c:pt idx="112">
                  <c:v>3546</c:v>
                </c:pt>
                <c:pt idx="113">
                  <c:v>3483</c:v>
                </c:pt>
                <c:pt idx="114">
                  <c:v>3445</c:v>
                </c:pt>
                <c:pt idx="115">
                  <c:v>3477</c:v>
                </c:pt>
                <c:pt idx="116">
                  <c:v>3496</c:v>
                </c:pt>
                <c:pt idx="117">
                  <c:v>3437</c:v>
                </c:pt>
                <c:pt idx="118">
                  <c:v>3449</c:v>
                </c:pt>
                <c:pt idx="119">
                  <c:v>3487</c:v>
                </c:pt>
                <c:pt idx="120">
                  <c:v>3490</c:v>
                </c:pt>
                <c:pt idx="121">
                  <c:v>3529</c:v>
                </c:pt>
                <c:pt idx="122">
                  <c:v>3516</c:v>
                </c:pt>
                <c:pt idx="123">
                  <c:v>3512</c:v>
                </c:pt>
                <c:pt idx="124">
                  <c:v>3475</c:v>
                </c:pt>
                <c:pt idx="125">
                  <c:v>3479</c:v>
                </c:pt>
                <c:pt idx="126">
                  <c:v>3493</c:v>
                </c:pt>
                <c:pt idx="127">
                  <c:v>3448</c:v>
                </c:pt>
                <c:pt idx="128">
                  <c:v>3420</c:v>
                </c:pt>
                <c:pt idx="129">
                  <c:v>3433</c:v>
                </c:pt>
                <c:pt idx="130">
                  <c:v>3399</c:v>
                </c:pt>
                <c:pt idx="131">
                  <c:v>3402</c:v>
                </c:pt>
                <c:pt idx="132">
                  <c:v>3373</c:v>
                </c:pt>
                <c:pt idx="133">
                  <c:v>3335</c:v>
                </c:pt>
                <c:pt idx="134">
                  <c:v>3317</c:v>
                </c:pt>
                <c:pt idx="135">
                  <c:v>3271</c:v>
                </c:pt>
                <c:pt idx="136">
                  <c:v>3297</c:v>
                </c:pt>
                <c:pt idx="137">
                  <c:v>3253</c:v>
                </c:pt>
                <c:pt idx="138">
                  <c:v>3248</c:v>
                </c:pt>
                <c:pt idx="139">
                  <c:v>3248</c:v>
                </c:pt>
              </c:numCache>
            </c:numRef>
          </c:val>
          <c:smooth val="0"/>
          <c:extLst>
            <c:ext xmlns:c16="http://schemas.microsoft.com/office/drawing/2014/chart" uri="{C3380CC4-5D6E-409C-BE32-E72D297353CC}">
              <c16:uniqueId val="{00000000-9A91-4AF8-A3E2-54F18C5D28BF}"/>
            </c:ext>
          </c:extLst>
        </c:ser>
        <c:dLbls>
          <c:showLegendKey val="0"/>
          <c:showVal val="0"/>
          <c:showCatName val="0"/>
          <c:showSerName val="0"/>
          <c:showPercent val="0"/>
          <c:showBubbleSize val="0"/>
        </c:dLbls>
        <c:marker val="1"/>
        <c:smooth val="0"/>
        <c:axId val="389983096"/>
        <c:axId val="389987408"/>
      </c:lineChart>
      <c:dateAx>
        <c:axId val="38998309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389987408"/>
        <c:crosses val="autoZero"/>
        <c:auto val="1"/>
        <c:lblOffset val="100"/>
        <c:baseTimeUnit val="months"/>
        <c:majorUnit val="12"/>
        <c:majorTimeUnit val="months"/>
      </c:dateAx>
      <c:valAx>
        <c:axId val="389987408"/>
        <c:scaling>
          <c:orientation val="minMax"/>
          <c:max val="4800"/>
          <c:min val="3200"/>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389983096"/>
        <c:crosses val="autoZero"/>
        <c:crossBetween val="between"/>
        <c:majorUnit val="200"/>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5E9D0-B08C-47D4-98D6-64D5C1951C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F188CB75-9E26-4862-BDDA-BA7BFEC2924D}">
      <dgm:prSet/>
      <dgm:spPr/>
      <dgm:t>
        <a:bodyPr/>
        <a:lstStyle/>
        <a:p>
          <a:pPr rtl="0"/>
          <a:r>
            <a:rPr lang="fr-FR" dirty="0"/>
            <a:t>La mortalité dépend de la vitesse et des kilomètres parcourus</a:t>
          </a:r>
        </a:p>
      </dgm:t>
    </dgm:pt>
    <dgm:pt modelId="{83F25C8C-0655-4064-A98B-6CA546229955}" type="parTrans" cxnId="{8AFC4D39-DDC3-47B3-B414-C91339A7A55C}">
      <dgm:prSet/>
      <dgm:spPr/>
      <dgm:t>
        <a:bodyPr/>
        <a:lstStyle/>
        <a:p>
          <a:endParaRPr lang="fr-FR"/>
        </a:p>
      </dgm:t>
    </dgm:pt>
    <dgm:pt modelId="{8C39D66D-5BF2-4007-8616-8555625F2B77}" type="sibTrans" cxnId="{8AFC4D39-DDC3-47B3-B414-C91339A7A55C}">
      <dgm:prSet/>
      <dgm:spPr/>
      <dgm:t>
        <a:bodyPr/>
        <a:lstStyle/>
        <a:p>
          <a:endParaRPr lang="fr-FR"/>
        </a:p>
      </dgm:t>
    </dgm:pt>
    <dgm:pt modelId="{2E2EBB1C-E787-4BC0-B1C1-AB5A6BC09654}">
      <dgm:prSet/>
      <dgm:spPr>
        <a:solidFill>
          <a:srgbClr val="99FFCC"/>
        </a:solidFill>
      </dgm:spPr>
      <dgm:t>
        <a:bodyPr/>
        <a:lstStyle/>
        <a:p>
          <a:pPr rtl="0"/>
          <a:r>
            <a:rPr lang="fr-FR" dirty="0">
              <a:solidFill>
                <a:schemeClr val="tx1"/>
              </a:solidFill>
            </a:rPr>
            <a:t>De la géographie physique et humaine</a:t>
          </a:r>
        </a:p>
      </dgm:t>
    </dgm:pt>
    <dgm:pt modelId="{64CF4615-03D9-43AE-A475-6B9ED3AF5A35}" type="parTrans" cxnId="{784BD80D-C068-4DF0-8B96-B5DF741371E9}">
      <dgm:prSet/>
      <dgm:spPr/>
      <dgm:t>
        <a:bodyPr/>
        <a:lstStyle/>
        <a:p>
          <a:endParaRPr lang="fr-FR"/>
        </a:p>
      </dgm:t>
    </dgm:pt>
    <dgm:pt modelId="{1B932A56-F075-4ED6-9731-3E7A717332CB}" type="sibTrans" cxnId="{784BD80D-C068-4DF0-8B96-B5DF741371E9}">
      <dgm:prSet/>
      <dgm:spPr/>
      <dgm:t>
        <a:bodyPr/>
        <a:lstStyle/>
        <a:p>
          <a:endParaRPr lang="fr-FR"/>
        </a:p>
      </dgm:t>
    </dgm:pt>
    <dgm:pt modelId="{AC024ED5-982D-462E-B6EF-DFD3D02C0D50}">
      <dgm:prSet/>
      <dgm:spPr>
        <a:solidFill>
          <a:srgbClr val="99FFCC"/>
        </a:solidFill>
      </dgm:spPr>
      <dgm:t>
        <a:bodyPr/>
        <a:lstStyle/>
        <a:p>
          <a:pPr rtl="0"/>
          <a:r>
            <a:rPr lang="fr-FR" dirty="0">
              <a:solidFill>
                <a:schemeClr val="tx1"/>
              </a:solidFill>
            </a:rPr>
            <a:t>La France a un réseau routier secondaire très développé</a:t>
          </a:r>
        </a:p>
      </dgm:t>
    </dgm:pt>
    <dgm:pt modelId="{7CAF2120-3759-477D-95C4-F963134AC1FB}" type="parTrans" cxnId="{13A44D64-80E9-42F9-B980-18944BF984F3}">
      <dgm:prSet/>
      <dgm:spPr/>
      <dgm:t>
        <a:bodyPr/>
        <a:lstStyle/>
        <a:p>
          <a:endParaRPr lang="fr-FR"/>
        </a:p>
      </dgm:t>
    </dgm:pt>
    <dgm:pt modelId="{AAEC152E-6AF8-4191-B6BB-A8DC24959A5B}" type="sibTrans" cxnId="{13A44D64-80E9-42F9-B980-18944BF984F3}">
      <dgm:prSet/>
      <dgm:spPr/>
      <dgm:t>
        <a:bodyPr/>
        <a:lstStyle/>
        <a:p>
          <a:endParaRPr lang="fr-FR"/>
        </a:p>
      </dgm:t>
    </dgm:pt>
    <dgm:pt modelId="{41BF76A5-60BE-4D7F-AA54-0A3C705A3AAD}">
      <dgm:prSet/>
      <dgm:spPr>
        <a:solidFill>
          <a:srgbClr val="CCFFFF"/>
        </a:solidFill>
      </dgm:spPr>
      <dgm:t>
        <a:bodyPr/>
        <a:lstStyle/>
        <a:p>
          <a:pPr rtl="0"/>
          <a:r>
            <a:rPr lang="fr-FR" dirty="0">
              <a:solidFill>
                <a:schemeClr val="tx1"/>
              </a:solidFill>
            </a:rPr>
            <a:t>Des véhicules utilisés</a:t>
          </a:r>
        </a:p>
      </dgm:t>
    </dgm:pt>
    <dgm:pt modelId="{F24B21C1-C292-4E53-B656-91F94A41A45C}" type="parTrans" cxnId="{D84BEBF1-4831-4B8D-B04A-D80D3F2DBB01}">
      <dgm:prSet/>
      <dgm:spPr/>
      <dgm:t>
        <a:bodyPr/>
        <a:lstStyle/>
        <a:p>
          <a:endParaRPr lang="fr-FR"/>
        </a:p>
      </dgm:t>
    </dgm:pt>
    <dgm:pt modelId="{A92A4C38-5C1B-4335-8943-73EF43911A04}" type="sibTrans" cxnId="{D84BEBF1-4831-4B8D-B04A-D80D3F2DBB01}">
      <dgm:prSet/>
      <dgm:spPr/>
      <dgm:t>
        <a:bodyPr/>
        <a:lstStyle/>
        <a:p>
          <a:endParaRPr lang="fr-FR"/>
        </a:p>
      </dgm:t>
    </dgm:pt>
    <dgm:pt modelId="{1D511BB1-D826-45CC-8E90-D59C0CF5D698}">
      <dgm:prSet/>
      <dgm:spPr>
        <a:solidFill>
          <a:srgbClr val="CCFFFF"/>
        </a:solidFill>
      </dgm:spPr>
      <dgm:t>
        <a:bodyPr/>
        <a:lstStyle/>
        <a:p>
          <a:pPr rtl="0"/>
          <a:r>
            <a:rPr lang="fr-FR" dirty="0">
              <a:solidFill>
                <a:schemeClr val="tx1"/>
              </a:solidFill>
            </a:rPr>
            <a:t>Plus protecteurs mais trop lourds et trop rapides</a:t>
          </a:r>
        </a:p>
      </dgm:t>
    </dgm:pt>
    <dgm:pt modelId="{3CD46563-8C15-4DC9-9860-08D22489E9C7}" type="parTrans" cxnId="{95BE4A07-951F-4343-A3FB-725AD56F1BCB}">
      <dgm:prSet/>
      <dgm:spPr/>
      <dgm:t>
        <a:bodyPr/>
        <a:lstStyle/>
        <a:p>
          <a:endParaRPr lang="fr-FR"/>
        </a:p>
      </dgm:t>
    </dgm:pt>
    <dgm:pt modelId="{B40BF8F9-FC2B-4B74-84F0-D92E0827C25F}" type="sibTrans" cxnId="{95BE4A07-951F-4343-A3FB-725AD56F1BCB}">
      <dgm:prSet/>
      <dgm:spPr/>
      <dgm:t>
        <a:bodyPr/>
        <a:lstStyle/>
        <a:p>
          <a:endParaRPr lang="fr-FR"/>
        </a:p>
      </dgm:t>
    </dgm:pt>
    <dgm:pt modelId="{FF24F8F0-0F3E-4F52-B244-C298B1F87074}">
      <dgm:prSet/>
      <dgm:spPr>
        <a:solidFill>
          <a:srgbClr val="FFCCFF"/>
        </a:solidFill>
      </dgm:spPr>
      <dgm:t>
        <a:bodyPr/>
        <a:lstStyle/>
        <a:p>
          <a:pPr rtl="0"/>
          <a:r>
            <a:rPr lang="fr-FR" dirty="0">
              <a:solidFill>
                <a:schemeClr val="tx1"/>
              </a:solidFill>
            </a:rPr>
            <a:t>Du comportement des usagers</a:t>
          </a:r>
        </a:p>
      </dgm:t>
    </dgm:pt>
    <dgm:pt modelId="{0E598BAA-ADEF-44E3-A747-FEFC9BF2CE4B}" type="parTrans" cxnId="{A43A56AF-05D4-47CA-B057-86D82F36DDA3}">
      <dgm:prSet/>
      <dgm:spPr/>
      <dgm:t>
        <a:bodyPr/>
        <a:lstStyle/>
        <a:p>
          <a:endParaRPr lang="fr-FR"/>
        </a:p>
      </dgm:t>
    </dgm:pt>
    <dgm:pt modelId="{219006A5-57FD-4645-ADB3-F3291FFA83FE}" type="sibTrans" cxnId="{A43A56AF-05D4-47CA-B057-86D82F36DDA3}">
      <dgm:prSet/>
      <dgm:spPr/>
      <dgm:t>
        <a:bodyPr/>
        <a:lstStyle/>
        <a:p>
          <a:endParaRPr lang="fr-FR"/>
        </a:p>
      </dgm:t>
    </dgm:pt>
    <dgm:pt modelId="{FFCC94C2-25B2-4CBB-B7FE-ED6D247A952D}">
      <dgm:prSet/>
      <dgm:spPr>
        <a:solidFill>
          <a:srgbClr val="FFCCFF"/>
        </a:solidFill>
      </dgm:spPr>
      <dgm:t>
        <a:bodyPr/>
        <a:lstStyle/>
        <a:p>
          <a:pPr rtl="0"/>
          <a:r>
            <a:rPr lang="fr-FR" dirty="0">
              <a:solidFill>
                <a:schemeClr val="tx1"/>
              </a:solidFill>
            </a:rPr>
            <a:t>Ils surestiment leurs compétences</a:t>
          </a:r>
        </a:p>
      </dgm:t>
    </dgm:pt>
    <dgm:pt modelId="{780FCFFC-9E93-42A2-835C-4480E2A2D04E}" type="parTrans" cxnId="{5AB145A2-3FA7-4084-BFCE-88C20165791F}">
      <dgm:prSet/>
      <dgm:spPr/>
      <dgm:t>
        <a:bodyPr/>
        <a:lstStyle/>
        <a:p>
          <a:endParaRPr lang="fr-FR"/>
        </a:p>
      </dgm:t>
    </dgm:pt>
    <dgm:pt modelId="{61446F0D-6D6B-4790-B466-4DEC47E82B78}" type="sibTrans" cxnId="{5AB145A2-3FA7-4084-BFCE-88C20165791F}">
      <dgm:prSet/>
      <dgm:spPr/>
      <dgm:t>
        <a:bodyPr/>
        <a:lstStyle/>
        <a:p>
          <a:endParaRPr lang="fr-FR"/>
        </a:p>
      </dgm:t>
    </dgm:pt>
    <dgm:pt modelId="{6180E4F9-DED2-4F8D-BEDB-72F3A9F5DEB1}" type="pres">
      <dgm:prSet presAssocID="{2225E9D0-B08C-47D4-98D6-64D5C1951C7D}" presName="hierChild1" presStyleCnt="0">
        <dgm:presLayoutVars>
          <dgm:orgChart val="1"/>
          <dgm:chPref val="1"/>
          <dgm:dir/>
          <dgm:animOne val="branch"/>
          <dgm:animLvl val="lvl"/>
          <dgm:resizeHandles/>
        </dgm:presLayoutVars>
      </dgm:prSet>
      <dgm:spPr/>
    </dgm:pt>
    <dgm:pt modelId="{67FC345D-8ECF-47A2-8CDE-B1AA23B569BE}" type="pres">
      <dgm:prSet presAssocID="{F188CB75-9E26-4862-BDDA-BA7BFEC2924D}" presName="hierRoot1" presStyleCnt="0">
        <dgm:presLayoutVars>
          <dgm:hierBranch val="init"/>
        </dgm:presLayoutVars>
      </dgm:prSet>
      <dgm:spPr/>
    </dgm:pt>
    <dgm:pt modelId="{B5ADA424-C2C4-495E-83D6-EB651CEF79ED}" type="pres">
      <dgm:prSet presAssocID="{F188CB75-9E26-4862-BDDA-BA7BFEC2924D}" presName="rootComposite1" presStyleCnt="0"/>
      <dgm:spPr/>
    </dgm:pt>
    <dgm:pt modelId="{B85A7730-F794-41F5-BAA5-F3B8D3BA7896}" type="pres">
      <dgm:prSet presAssocID="{F188CB75-9E26-4862-BDDA-BA7BFEC2924D}" presName="rootText1" presStyleLbl="node0" presStyleIdx="0" presStyleCnt="1">
        <dgm:presLayoutVars>
          <dgm:chPref val="3"/>
        </dgm:presLayoutVars>
      </dgm:prSet>
      <dgm:spPr/>
    </dgm:pt>
    <dgm:pt modelId="{BFBA87E7-69DB-4718-B1D7-7836F7C303C7}" type="pres">
      <dgm:prSet presAssocID="{F188CB75-9E26-4862-BDDA-BA7BFEC2924D}" presName="rootConnector1" presStyleLbl="node1" presStyleIdx="0" presStyleCnt="0"/>
      <dgm:spPr/>
    </dgm:pt>
    <dgm:pt modelId="{4658E8B6-E306-421A-9619-C7DDF0966CB2}" type="pres">
      <dgm:prSet presAssocID="{F188CB75-9E26-4862-BDDA-BA7BFEC2924D}" presName="hierChild2" presStyleCnt="0"/>
      <dgm:spPr/>
    </dgm:pt>
    <dgm:pt modelId="{FA30644C-F028-4561-B113-A350B2CFB6B9}" type="pres">
      <dgm:prSet presAssocID="{64CF4615-03D9-43AE-A475-6B9ED3AF5A35}" presName="Name37" presStyleLbl="parChTrans1D2" presStyleIdx="0" presStyleCnt="3"/>
      <dgm:spPr/>
    </dgm:pt>
    <dgm:pt modelId="{51A0951E-5909-4F3A-8D3B-31FA325B0474}" type="pres">
      <dgm:prSet presAssocID="{2E2EBB1C-E787-4BC0-B1C1-AB5A6BC09654}" presName="hierRoot2" presStyleCnt="0">
        <dgm:presLayoutVars>
          <dgm:hierBranch val="init"/>
        </dgm:presLayoutVars>
      </dgm:prSet>
      <dgm:spPr/>
    </dgm:pt>
    <dgm:pt modelId="{F0344319-91B0-4421-A8CD-099CEED2B374}" type="pres">
      <dgm:prSet presAssocID="{2E2EBB1C-E787-4BC0-B1C1-AB5A6BC09654}" presName="rootComposite" presStyleCnt="0"/>
      <dgm:spPr/>
    </dgm:pt>
    <dgm:pt modelId="{87CFA4C2-AED4-4D89-9218-E690EDC5D334}" type="pres">
      <dgm:prSet presAssocID="{2E2EBB1C-E787-4BC0-B1C1-AB5A6BC09654}" presName="rootText" presStyleLbl="node2" presStyleIdx="0" presStyleCnt="3">
        <dgm:presLayoutVars>
          <dgm:chPref val="3"/>
        </dgm:presLayoutVars>
      </dgm:prSet>
      <dgm:spPr/>
    </dgm:pt>
    <dgm:pt modelId="{6C43F6FC-9824-42AF-8634-CD4D391FB020}" type="pres">
      <dgm:prSet presAssocID="{2E2EBB1C-E787-4BC0-B1C1-AB5A6BC09654}" presName="rootConnector" presStyleLbl="node2" presStyleIdx="0" presStyleCnt="3"/>
      <dgm:spPr/>
    </dgm:pt>
    <dgm:pt modelId="{275ECBDC-1529-45FE-ABE2-EE67D6F7CC56}" type="pres">
      <dgm:prSet presAssocID="{2E2EBB1C-E787-4BC0-B1C1-AB5A6BC09654}" presName="hierChild4" presStyleCnt="0"/>
      <dgm:spPr/>
    </dgm:pt>
    <dgm:pt modelId="{021DFA4C-4679-4FA4-AD0D-FA64CB59CD6E}" type="pres">
      <dgm:prSet presAssocID="{7CAF2120-3759-477D-95C4-F963134AC1FB}" presName="Name37" presStyleLbl="parChTrans1D3" presStyleIdx="0" presStyleCnt="3"/>
      <dgm:spPr/>
    </dgm:pt>
    <dgm:pt modelId="{707278B3-282F-4AAA-AF27-BD7967D08E72}" type="pres">
      <dgm:prSet presAssocID="{AC024ED5-982D-462E-B6EF-DFD3D02C0D50}" presName="hierRoot2" presStyleCnt="0">
        <dgm:presLayoutVars>
          <dgm:hierBranch val="init"/>
        </dgm:presLayoutVars>
      </dgm:prSet>
      <dgm:spPr/>
    </dgm:pt>
    <dgm:pt modelId="{38726F30-4772-4F65-94D4-39059AE914FB}" type="pres">
      <dgm:prSet presAssocID="{AC024ED5-982D-462E-B6EF-DFD3D02C0D50}" presName="rootComposite" presStyleCnt="0"/>
      <dgm:spPr/>
    </dgm:pt>
    <dgm:pt modelId="{10F1CA1F-550D-4A0A-8E3F-95F0EDE4C58C}" type="pres">
      <dgm:prSet presAssocID="{AC024ED5-982D-462E-B6EF-DFD3D02C0D50}" presName="rootText" presStyleLbl="node3" presStyleIdx="0" presStyleCnt="3" custScaleX="100388" custScaleY="81175">
        <dgm:presLayoutVars>
          <dgm:chPref val="3"/>
        </dgm:presLayoutVars>
      </dgm:prSet>
      <dgm:spPr/>
    </dgm:pt>
    <dgm:pt modelId="{71C2A86A-4C13-4BC9-B289-99E088BCBC73}" type="pres">
      <dgm:prSet presAssocID="{AC024ED5-982D-462E-B6EF-DFD3D02C0D50}" presName="rootConnector" presStyleLbl="node3" presStyleIdx="0" presStyleCnt="3"/>
      <dgm:spPr/>
    </dgm:pt>
    <dgm:pt modelId="{234FCA2E-6D96-4987-90B0-05BF5DC87B43}" type="pres">
      <dgm:prSet presAssocID="{AC024ED5-982D-462E-B6EF-DFD3D02C0D50}" presName="hierChild4" presStyleCnt="0"/>
      <dgm:spPr/>
    </dgm:pt>
    <dgm:pt modelId="{DCFCCF0B-6097-4D3E-8DB5-97E2311A1CBA}" type="pres">
      <dgm:prSet presAssocID="{AC024ED5-982D-462E-B6EF-DFD3D02C0D50}" presName="hierChild5" presStyleCnt="0"/>
      <dgm:spPr/>
    </dgm:pt>
    <dgm:pt modelId="{558CDF71-03E5-4D05-8B6B-9D88ED14760E}" type="pres">
      <dgm:prSet presAssocID="{2E2EBB1C-E787-4BC0-B1C1-AB5A6BC09654}" presName="hierChild5" presStyleCnt="0"/>
      <dgm:spPr/>
    </dgm:pt>
    <dgm:pt modelId="{885E53CE-ED04-4A84-82EA-86D641FD9204}" type="pres">
      <dgm:prSet presAssocID="{F24B21C1-C292-4E53-B656-91F94A41A45C}" presName="Name37" presStyleLbl="parChTrans1D2" presStyleIdx="1" presStyleCnt="3"/>
      <dgm:spPr/>
    </dgm:pt>
    <dgm:pt modelId="{73AA99DD-31C4-4901-8423-88A473255EA7}" type="pres">
      <dgm:prSet presAssocID="{41BF76A5-60BE-4D7F-AA54-0A3C705A3AAD}" presName="hierRoot2" presStyleCnt="0">
        <dgm:presLayoutVars>
          <dgm:hierBranch val="init"/>
        </dgm:presLayoutVars>
      </dgm:prSet>
      <dgm:spPr/>
    </dgm:pt>
    <dgm:pt modelId="{AF4C1D22-833E-4432-92EE-905E099D710E}" type="pres">
      <dgm:prSet presAssocID="{41BF76A5-60BE-4D7F-AA54-0A3C705A3AAD}" presName="rootComposite" presStyleCnt="0"/>
      <dgm:spPr/>
    </dgm:pt>
    <dgm:pt modelId="{93C69954-C3BE-4AE5-A372-889E134345C0}" type="pres">
      <dgm:prSet presAssocID="{41BF76A5-60BE-4D7F-AA54-0A3C705A3AAD}" presName="rootText" presStyleLbl="node2" presStyleIdx="1" presStyleCnt="3">
        <dgm:presLayoutVars>
          <dgm:chPref val="3"/>
        </dgm:presLayoutVars>
      </dgm:prSet>
      <dgm:spPr/>
    </dgm:pt>
    <dgm:pt modelId="{1065719F-B0C6-4D81-9A79-FDA33F451AE8}" type="pres">
      <dgm:prSet presAssocID="{41BF76A5-60BE-4D7F-AA54-0A3C705A3AAD}" presName="rootConnector" presStyleLbl="node2" presStyleIdx="1" presStyleCnt="3"/>
      <dgm:spPr/>
    </dgm:pt>
    <dgm:pt modelId="{ED2E38C0-9C08-46F7-B9CD-A72C8B1B6A8C}" type="pres">
      <dgm:prSet presAssocID="{41BF76A5-60BE-4D7F-AA54-0A3C705A3AAD}" presName="hierChild4" presStyleCnt="0"/>
      <dgm:spPr/>
    </dgm:pt>
    <dgm:pt modelId="{14FF642B-BD2A-464F-BFCE-9D008C995678}" type="pres">
      <dgm:prSet presAssocID="{3CD46563-8C15-4DC9-9860-08D22489E9C7}" presName="Name37" presStyleLbl="parChTrans1D3" presStyleIdx="1" presStyleCnt="3"/>
      <dgm:spPr/>
    </dgm:pt>
    <dgm:pt modelId="{7EC8E042-2ED7-4AE1-8092-205E2800255F}" type="pres">
      <dgm:prSet presAssocID="{1D511BB1-D826-45CC-8E90-D59C0CF5D698}" presName="hierRoot2" presStyleCnt="0">
        <dgm:presLayoutVars>
          <dgm:hierBranch val="init"/>
        </dgm:presLayoutVars>
      </dgm:prSet>
      <dgm:spPr/>
    </dgm:pt>
    <dgm:pt modelId="{658B0469-063D-4EAA-A0BB-60957CE5DBC3}" type="pres">
      <dgm:prSet presAssocID="{1D511BB1-D826-45CC-8E90-D59C0CF5D698}" presName="rootComposite" presStyleCnt="0"/>
      <dgm:spPr/>
    </dgm:pt>
    <dgm:pt modelId="{B5AAD2B2-990A-4627-8DED-FAA76ACCDFDD}" type="pres">
      <dgm:prSet presAssocID="{1D511BB1-D826-45CC-8E90-D59C0CF5D698}" presName="rootText" presStyleLbl="node3" presStyleIdx="1" presStyleCnt="3">
        <dgm:presLayoutVars>
          <dgm:chPref val="3"/>
        </dgm:presLayoutVars>
      </dgm:prSet>
      <dgm:spPr/>
    </dgm:pt>
    <dgm:pt modelId="{3EEBE055-FB26-451A-9612-D0905442E1B2}" type="pres">
      <dgm:prSet presAssocID="{1D511BB1-D826-45CC-8E90-D59C0CF5D698}" presName="rootConnector" presStyleLbl="node3" presStyleIdx="1" presStyleCnt="3"/>
      <dgm:spPr/>
    </dgm:pt>
    <dgm:pt modelId="{5BA0833A-8276-4C1A-A5B8-8ED9D6059F37}" type="pres">
      <dgm:prSet presAssocID="{1D511BB1-D826-45CC-8E90-D59C0CF5D698}" presName="hierChild4" presStyleCnt="0"/>
      <dgm:spPr/>
    </dgm:pt>
    <dgm:pt modelId="{4F265B05-DA92-4323-AEF8-9F8299EA72BD}" type="pres">
      <dgm:prSet presAssocID="{1D511BB1-D826-45CC-8E90-D59C0CF5D698}" presName="hierChild5" presStyleCnt="0"/>
      <dgm:spPr/>
    </dgm:pt>
    <dgm:pt modelId="{5A96E885-E44B-48CB-97D7-CC03AC844D70}" type="pres">
      <dgm:prSet presAssocID="{41BF76A5-60BE-4D7F-AA54-0A3C705A3AAD}" presName="hierChild5" presStyleCnt="0"/>
      <dgm:spPr/>
    </dgm:pt>
    <dgm:pt modelId="{94337A86-74CA-4751-BCA4-4BEC9BF7E95A}" type="pres">
      <dgm:prSet presAssocID="{0E598BAA-ADEF-44E3-A747-FEFC9BF2CE4B}" presName="Name37" presStyleLbl="parChTrans1D2" presStyleIdx="2" presStyleCnt="3"/>
      <dgm:spPr/>
    </dgm:pt>
    <dgm:pt modelId="{0C6C327E-8A8C-43EB-9928-61970052AD1F}" type="pres">
      <dgm:prSet presAssocID="{FF24F8F0-0F3E-4F52-B244-C298B1F87074}" presName="hierRoot2" presStyleCnt="0">
        <dgm:presLayoutVars>
          <dgm:hierBranch val="init"/>
        </dgm:presLayoutVars>
      </dgm:prSet>
      <dgm:spPr/>
    </dgm:pt>
    <dgm:pt modelId="{869D13E6-75EB-40ED-BA60-E4E086A84FC3}" type="pres">
      <dgm:prSet presAssocID="{FF24F8F0-0F3E-4F52-B244-C298B1F87074}" presName="rootComposite" presStyleCnt="0"/>
      <dgm:spPr/>
    </dgm:pt>
    <dgm:pt modelId="{EB048DC8-F943-4AC6-A9F1-6B2A7E589FC3}" type="pres">
      <dgm:prSet presAssocID="{FF24F8F0-0F3E-4F52-B244-C298B1F87074}" presName="rootText" presStyleLbl="node2" presStyleIdx="2" presStyleCnt="3">
        <dgm:presLayoutVars>
          <dgm:chPref val="3"/>
        </dgm:presLayoutVars>
      </dgm:prSet>
      <dgm:spPr/>
    </dgm:pt>
    <dgm:pt modelId="{F9A1E860-4523-467A-8594-BCB78E60BF93}" type="pres">
      <dgm:prSet presAssocID="{FF24F8F0-0F3E-4F52-B244-C298B1F87074}" presName="rootConnector" presStyleLbl="node2" presStyleIdx="2" presStyleCnt="3"/>
      <dgm:spPr/>
    </dgm:pt>
    <dgm:pt modelId="{6E85E88B-1478-4D78-BFBD-6BE9E4932B20}" type="pres">
      <dgm:prSet presAssocID="{FF24F8F0-0F3E-4F52-B244-C298B1F87074}" presName="hierChild4" presStyleCnt="0"/>
      <dgm:spPr/>
    </dgm:pt>
    <dgm:pt modelId="{4FEF1DFF-C324-42B7-855C-10D1A05505B5}" type="pres">
      <dgm:prSet presAssocID="{780FCFFC-9E93-42A2-835C-4480E2A2D04E}" presName="Name37" presStyleLbl="parChTrans1D3" presStyleIdx="2" presStyleCnt="3"/>
      <dgm:spPr/>
    </dgm:pt>
    <dgm:pt modelId="{B646ABC4-350C-44CF-85DB-A3CAAB5FB52E}" type="pres">
      <dgm:prSet presAssocID="{FFCC94C2-25B2-4CBB-B7FE-ED6D247A952D}" presName="hierRoot2" presStyleCnt="0">
        <dgm:presLayoutVars>
          <dgm:hierBranch val="init"/>
        </dgm:presLayoutVars>
      </dgm:prSet>
      <dgm:spPr/>
    </dgm:pt>
    <dgm:pt modelId="{4BF2564C-D988-481F-BAA9-F645A3E94405}" type="pres">
      <dgm:prSet presAssocID="{FFCC94C2-25B2-4CBB-B7FE-ED6D247A952D}" presName="rootComposite" presStyleCnt="0"/>
      <dgm:spPr/>
    </dgm:pt>
    <dgm:pt modelId="{0F2351A9-E165-466C-AE55-30FA0B36C019}" type="pres">
      <dgm:prSet presAssocID="{FFCC94C2-25B2-4CBB-B7FE-ED6D247A952D}" presName="rootText" presStyleLbl="node3" presStyleIdx="2" presStyleCnt="3">
        <dgm:presLayoutVars>
          <dgm:chPref val="3"/>
        </dgm:presLayoutVars>
      </dgm:prSet>
      <dgm:spPr/>
    </dgm:pt>
    <dgm:pt modelId="{4C035B55-D964-45F5-B863-35D7958F597C}" type="pres">
      <dgm:prSet presAssocID="{FFCC94C2-25B2-4CBB-B7FE-ED6D247A952D}" presName="rootConnector" presStyleLbl="node3" presStyleIdx="2" presStyleCnt="3"/>
      <dgm:spPr/>
    </dgm:pt>
    <dgm:pt modelId="{7827D792-A009-402B-A346-E76E54C723E3}" type="pres">
      <dgm:prSet presAssocID="{FFCC94C2-25B2-4CBB-B7FE-ED6D247A952D}" presName="hierChild4" presStyleCnt="0"/>
      <dgm:spPr/>
    </dgm:pt>
    <dgm:pt modelId="{B889655E-F17E-4FCE-BEAF-6CC233F646DD}" type="pres">
      <dgm:prSet presAssocID="{FFCC94C2-25B2-4CBB-B7FE-ED6D247A952D}" presName="hierChild5" presStyleCnt="0"/>
      <dgm:spPr/>
    </dgm:pt>
    <dgm:pt modelId="{34799C37-D6A2-4EF4-8D33-91A0D4EA30FC}" type="pres">
      <dgm:prSet presAssocID="{FF24F8F0-0F3E-4F52-B244-C298B1F87074}" presName="hierChild5" presStyleCnt="0"/>
      <dgm:spPr/>
    </dgm:pt>
    <dgm:pt modelId="{5B37F107-4027-4707-83EB-EA4B9E88B518}" type="pres">
      <dgm:prSet presAssocID="{F188CB75-9E26-4862-BDDA-BA7BFEC2924D}" presName="hierChild3" presStyleCnt="0"/>
      <dgm:spPr/>
    </dgm:pt>
  </dgm:ptLst>
  <dgm:cxnLst>
    <dgm:cxn modelId="{84E87E04-D50A-4AA5-B1B2-9BD6494F9B13}" type="presOf" srcId="{2E2EBB1C-E787-4BC0-B1C1-AB5A6BC09654}" destId="{6C43F6FC-9824-42AF-8634-CD4D391FB020}" srcOrd="1" destOrd="0" presId="urn:microsoft.com/office/officeart/2005/8/layout/orgChart1"/>
    <dgm:cxn modelId="{93788405-6986-40B3-98C3-2217F19D43D6}" type="presOf" srcId="{FFCC94C2-25B2-4CBB-B7FE-ED6D247A952D}" destId="{4C035B55-D964-45F5-B863-35D7958F597C}" srcOrd="1" destOrd="0" presId="urn:microsoft.com/office/officeart/2005/8/layout/orgChart1"/>
    <dgm:cxn modelId="{95BE4A07-951F-4343-A3FB-725AD56F1BCB}" srcId="{41BF76A5-60BE-4D7F-AA54-0A3C705A3AAD}" destId="{1D511BB1-D826-45CC-8E90-D59C0CF5D698}" srcOrd="0" destOrd="0" parTransId="{3CD46563-8C15-4DC9-9860-08D22489E9C7}" sibTransId="{B40BF8F9-FC2B-4B74-84F0-D92E0827C25F}"/>
    <dgm:cxn modelId="{E77CC70C-7299-4A56-B23B-C4C156D3E61E}" type="presOf" srcId="{F188CB75-9E26-4862-BDDA-BA7BFEC2924D}" destId="{BFBA87E7-69DB-4718-B1D7-7836F7C303C7}" srcOrd="1" destOrd="0" presId="urn:microsoft.com/office/officeart/2005/8/layout/orgChart1"/>
    <dgm:cxn modelId="{784BD80D-C068-4DF0-8B96-B5DF741371E9}" srcId="{F188CB75-9E26-4862-BDDA-BA7BFEC2924D}" destId="{2E2EBB1C-E787-4BC0-B1C1-AB5A6BC09654}" srcOrd="0" destOrd="0" parTransId="{64CF4615-03D9-43AE-A475-6B9ED3AF5A35}" sibTransId="{1B932A56-F075-4ED6-9731-3E7A717332CB}"/>
    <dgm:cxn modelId="{1D687713-1C7F-4E7A-AE6E-0633670B3834}" type="presOf" srcId="{F24B21C1-C292-4E53-B656-91F94A41A45C}" destId="{885E53CE-ED04-4A84-82EA-86D641FD9204}" srcOrd="0" destOrd="0" presId="urn:microsoft.com/office/officeart/2005/8/layout/orgChart1"/>
    <dgm:cxn modelId="{A28D5717-B917-45D1-9A81-A1E8A361CF33}" type="presOf" srcId="{AC024ED5-982D-462E-B6EF-DFD3D02C0D50}" destId="{10F1CA1F-550D-4A0A-8E3F-95F0EDE4C58C}" srcOrd="0" destOrd="0" presId="urn:microsoft.com/office/officeart/2005/8/layout/orgChart1"/>
    <dgm:cxn modelId="{9E0DA81C-1A62-42C5-A6CD-0CCEA6143ADA}" type="presOf" srcId="{2E2EBB1C-E787-4BC0-B1C1-AB5A6BC09654}" destId="{87CFA4C2-AED4-4D89-9218-E690EDC5D334}" srcOrd="0" destOrd="0" presId="urn:microsoft.com/office/officeart/2005/8/layout/orgChart1"/>
    <dgm:cxn modelId="{8AFC4D39-DDC3-47B3-B414-C91339A7A55C}" srcId="{2225E9D0-B08C-47D4-98D6-64D5C1951C7D}" destId="{F188CB75-9E26-4862-BDDA-BA7BFEC2924D}" srcOrd="0" destOrd="0" parTransId="{83F25C8C-0655-4064-A98B-6CA546229955}" sibTransId="{8C39D66D-5BF2-4007-8616-8555625F2B77}"/>
    <dgm:cxn modelId="{A99A7639-B06D-4769-8743-FB8C01D72816}" type="presOf" srcId="{FF24F8F0-0F3E-4F52-B244-C298B1F87074}" destId="{F9A1E860-4523-467A-8594-BCB78E60BF93}" srcOrd="1" destOrd="0" presId="urn:microsoft.com/office/officeart/2005/8/layout/orgChart1"/>
    <dgm:cxn modelId="{13A44D64-80E9-42F9-B980-18944BF984F3}" srcId="{2E2EBB1C-E787-4BC0-B1C1-AB5A6BC09654}" destId="{AC024ED5-982D-462E-B6EF-DFD3D02C0D50}" srcOrd="0" destOrd="0" parTransId="{7CAF2120-3759-477D-95C4-F963134AC1FB}" sibTransId="{AAEC152E-6AF8-4191-B6BB-A8DC24959A5B}"/>
    <dgm:cxn modelId="{079B544B-346F-4DE3-919B-8E5FFED6872A}" type="presOf" srcId="{FF24F8F0-0F3E-4F52-B244-C298B1F87074}" destId="{EB048DC8-F943-4AC6-A9F1-6B2A7E589FC3}" srcOrd="0" destOrd="0" presId="urn:microsoft.com/office/officeart/2005/8/layout/orgChart1"/>
    <dgm:cxn modelId="{DCDEDA4E-C04F-42C5-A9BB-A91208BF8B2B}" type="presOf" srcId="{3CD46563-8C15-4DC9-9860-08D22489E9C7}" destId="{14FF642B-BD2A-464F-BFCE-9D008C995678}" srcOrd="0" destOrd="0" presId="urn:microsoft.com/office/officeart/2005/8/layout/orgChart1"/>
    <dgm:cxn modelId="{A0B67E73-F3BA-4A54-A701-8F7FA4669152}" type="presOf" srcId="{7CAF2120-3759-477D-95C4-F963134AC1FB}" destId="{021DFA4C-4679-4FA4-AD0D-FA64CB59CD6E}" srcOrd="0" destOrd="0" presId="urn:microsoft.com/office/officeart/2005/8/layout/orgChart1"/>
    <dgm:cxn modelId="{282DC581-3CDD-4B8F-93E6-EDCD86F17337}" type="presOf" srcId="{780FCFFC-9E93-42A2-835C-4480E2A2D04E}" destId="{4FEF1DFF-C324-42B7-855C-10D1A05505B5}" srcOrd="0" destOrd="0" presId="urn:microsoft.com/office/officeart/2005/8/layout/orgChart1"/>
    <dgm:cxn modelId="{9CFBD781-EE16-4FE5-BA08-01C8FBF0D03B}" type="presOf" srcId="{1D511BB1-D826-45CC-8E90-D59C0CF5D698}" destId="{3EEBE055-FB26-451A-9612-D0905442E1B2}" srcOrd="1" destOrd="0" presId="urn:microsoft.com/office/officeart/2005/8/layout/orgChart1"/>
    <dgm:cxn modelId="{CFA25886-9B6E-4773-9983-A933332004CA}" type="presOf" srcId="{F188CB75-9E26-4862-BDDA-BA7BFEC2924D}" destId="{B85A7730-F794-41F5-BAA5-F3B8D3BA7896}" srcOrd="0" destOrd="0" presId="urn:microsoft.com/office/officeart/2005/8/layout/orgChart1"/>
    <dgm:cxn modelId="{5AB145A2-3FA7-4084-BFCE-88C20165791F}" srcId="{FF24F8F0-0F3E-4F52-B244-C298B1F87074}" destId="{FFCC94C2-25B2-4CBB-B7FE-ED6D247A952D}" srcOrd="0" destOrd="0" parTransId="{780FCFFC-9E93-42A2-835C-4480E2A2D04E}" sibTransId="{61446F0D-6D6B-4790-B466-4DEC47E82B78}"/>
    <dgm:cxn modelId="{FB1480AA-7A4B-429D-AE5F-91CAC78938C2}" type="presOf" srcId="{41BF76A5-60BE-4D7F-AA54-0A3C705A3AAD}" destId="{93C69954-C3BE-4AE5-A372-889E134345C0}" srcOrd="0" destOrd="0" presId="urn:microsoft.com/office/officeart/2005/8/layout/orgChart1"/>
    <dgm:cxn modelId="{A43A56AF-05D4-47CA-B057-86D82F36DDA3}" srcId="{F188CB75-9E26-4862-BDDA-BA7BFEC2924D}" destId="{FF24F8F0-0F3E-4F52-B244-C298B1F87074}" srcOrd="2" destOrd="0" parTransId="{0E598BAA-ADEF-44E3-A747-FEFC9BF2CE4B}" sibTransId="{219006A5-57FD-4645-ADB3-F3291FFA83FE}"/>
    <dgm:cxn modelId="{405BDDAF-F686-4B68-91EB-05FCB9FB19AD}" type="presOf" srcId="{2225E9D0-B08C-47D4-98D6-64D5C1951C7D}" destId="{6180E4F9-DED2-4F8D-BEDB-72F3A9F5DEB1}" srcOrd="0" destOrd="0" presId="urn:microsoft.com/office/officeart/2005/8/layout/orgChart1"/>
    <dgm:cxn modelId="{8194E3B0-470A-4DBA-B0F6-D6FDEF6E4D66}" type="presOf" srcId="{AC024ED5-982D-462E-B6EF-DFD3D02C0D50}" destId="{71C2A86A-4C13-4BC9-B289-99E088BCBC73}" srcOrd="1" destOrd="0" presId="urn:microsoft.com/office/officeart/2005/8/layout/orgChart1"/>
    <dgm:cxn modelId="{82D95DB5-F406-4338-A2CB-B567AFD6097F}" type="presOf" srcId="{1D511BB1-D826-45CC-8E90-D59C0CF5D698}" destId="{B5AAD2B2-990A-4627-8DED-FAA76ACCDFDD}" srcOrd="0" destOrd="0" presId="urn:microsoft.com/office/officeart/2005/8/layout/orgChart1"/>
    <dgm:cxn modelId="{7CA374BE-A237-441A-B78F-F98F2138D93D}" type="presOf" srcId="{64CF4615-03D9-43AE-A475-6B9ED3AF5A35}" destId="{FA30644C-F028-4561-B113-A350B2CFB6B9}" srcOrd="0" destOrd="0" presId="urn:microsoft.com/office/officeart/2005/8/layout/orgChart1"/>
    <dgm:cxn modelId="{1CE0D7C0-0A6F-44A4-8505-B3CD674782B0}" type="presOf" srcId="{FFCC94C2-25B2-4CBB-B7FE-ED6D247A952D}" destId="{0F2351A9-E165-466C-AE55-30FA0B36C019}" srcOrd="0" destOrd="0" presId="urn:microsoft.com/office/officeart/2005/8/layout/orgChart1"/>
    <dgm:cxn modelId="{9AAAACDA-99D0-4C8A-A7F4-76AC1748A9B6}" type="presOf" srcId="{41BF76A5-60BE-4D7F-AA54-0A3C705A3AAD}" destId="{1065719F-B0C6-4D81-9A79-FDA33F451AE8}" srcOrd="1" destOrd="0" presId="urn:microsoft.com/office/officeart/2005/8/layout/orgChart1"/>
    <dgm:cxn modelId="{D84BEBF1-4831-4B8D-B04A-D80D3F2DBB01}" srcId="{F188CB75-9E26-4862-BDDA-BA7BFEC2924D}" destId="{41BF76A5-60BE-4D7F-AA54-0A3C705A3AAD}" srcOrd="1" destOrd="0" parTransId="{F24B21C1-C292-4E53-B656-91F94A41A45C}" sibTransId="{A92A4C38-5C1B-4335-8943-73EF43911A04}"/>
    <dgm:cxn modelId="{F12D07F7-4A63-4F37-904B-B1594C226029}" type="presOf" srcId="{0E598BAA-ADEF-44E3-A747-FEFC9BF2CE4B}" destId="{94337A86-74CA-4751-BCA4-4BEC9BF7E95A}" srcOrd="0" destOrd="0" presId="urn:microsoft.com/office/officeart/2005/8/layout/orgChart1"/>
    <dgm:cxn modelId="{7DB210BA-9381-417D-BCF5-04B891155B77}" type="presParOf" srcId="{6180E4F9-DED2-4F8D-BEDB-72F3A9F5DEB1}" destId="{67FC345D-8ECF-47A2-8CDE-B1AA23B569BE}" srcOrd="0" destOrd="0" presId="urn:microsoft.com/office/officeart/2005/8/layout/orgChart1"/>
    <dgm:cxn modelId="{65878DCB-3CB1-4B64-90C7-1F02192FB197}" type="presParOf" srcId="{67FC345D-8ECF-47A2-8CDE-B1AA23B569BE}" destId="{B5ADA424-C2C4-495E-83D6-EB651CEF79ED}" srcOrd="0" destOrd="0" presId="urn:microsoft.com/office/officeart/2005/8/layout/orgChart1"/>
    <dgm:cxn modelId="{C36CB8E0-02C3-4775-808E-F4A8E2474ADC}" type="presParOf" srcId="{B5ADA424-C2C4-495E-83D6-EB651CEF79ED}" destId="{B85A7730-F794-41F5-BAA5-F3B8D3BA7896}" srcOrd="0" destOrd="0" presId="urn:microsoft.com/office/officeart/2005/8/layout/orgChart1"/>
    <dgm:cxn modelId="{8923205D-C3A7-41A7-B242-43A656BEA120}" type="presParOf" srcId="{B5ADA424-C2C4-495E-83D6-EB651CEF79ED}" destId="{BFBA87E7-69DB-4718-B1D7-7836F7C303C7}" srcOrd="1" destOrd="0" presId="urn:microsoft.com/office/officeart/2005/8/layout/orgChart1"/>
    <dgm:cxn modelId="{ADE7CA28-F0E7-42AC-B545-72F48151F682}" type="presParOf" srcId="{67FC345D-8ECF-47A2-8CDE-B1AA23B569BE}" destId="{4658E8B6-E306-421A-9619-C7DDF0966CB2}" srcOrd="1" destOrd="0" presId="urn:microsoft.com/office/officeart/2005/8/layout/orgChart1"/>
    <dgm:cxn modelId="{5E2F87F0-90CA-43F3-BA8A-FB656D4700FD}" type="presParOf" srcId="{4658E8B6-E306-421A-9619-C7DDF0966CB2}" destId="{FA30644C-F028-4561-B113-A350B2CFB6B9}" srcOrd="0" destOrd="0" presId="urn:microsoft.com/office/officeart/2005/8/layout/orgChart1"/>
    <dgm:cxn modelId="{61D77628-53C0-4EA8-9D81-1D8BBC507138}" type="presParOf" srcId="{4658E8B6-E306-421A-9619-C7DDF0966CB2}" destId="{51A0951E-5909-4F3A-8D3B-31FA325B0474}" srcOrd="1" destOrd="0" presId="urn:microsoft.com/office/officeart/2005/8/layout/orgChart1"/>
    <dgm:cxn modelId="{E61865F0-CF54-453A-BC41-678AE9459C1B}" type="presParOf" srcId="{51A0951E-5909-4F3A-8D3B-31FA325B0474}" destId="{F0344319-91B0-4421-A8CD-099CEED2B374}" srcOrd="0" destOrd="0" presId="urn:microsoft.com/office/officeart/2005/8/layout/orgChart1"/>
    <dgm:cxn modelId="{7B5BCD6B-A788-4E3F-8A40-EE046D3BA28E}" type="presParOf" srcId="{F0344319-91B0-4421-A8CD-099CEED2B374}" destId="{87CFA4C2-AED4-4D89-9218-E690EDC5D334}" srcOrd="0" destOrd="0" presId="urn:microsoft.com/office/officeart/2005/8/layout/orgChart1"/>
    <dgm:cxn modelId="{33C137AA-ABF7-4EA1-B4E0-05D349F7DBEF}" type="presParOf" srcId="{F0344319-91B0-4421-A8CD-099CEED2B374}" destId="{6C43F6FC-9824-42AF-8634-CD4D391FB020}" srcOrd="1" destOrd="0" presId="urn:microsoft.com/office/officeart/2005/8/layout/orgChart1"/>
    <dgm:cxn modelId="{9E91E920-215A-460A-B5E1-1F0A35BD61BD}" type="presParOf" srcId="{51A0951E-5909-4F3A-8D3B-31FA325B0474}" destId="{275ECBDC-1529-45FE-ABE2-EE67D6F7CC56}" srcOrd="1" destOrd="0" presId="urn:microsoft.com/office/officeart/2005/8/layout/orgChart1"/>
    <dgm:cxn modelId="{02C6C955-8E90-4A7C-835D-C683F40A06F8}" type="presParOf" srcId="{275ECBDC-1529-45FE-ABE2-EE67D6F7CC56}" destId="{021DFA4C-4679-4FA4-AD0D-FA64CB59CD6E}" srcOrd="0" destOrd="0" presId="urn:microsoft.com/office/officeart/2005/8/layout/orgChart1"/>
    <dgm:cxn modelId="{378E9699-91C2-44F3-9300-D8A47B31BC87}" type="presParOf" srcId="{275ECBDC-1529-45FE-ABE2-EE67D6F7CC56}" destId="{707278B3-282F-4AAA-AF27-BD7967D08E72}" srcOrd="1" destOrd="0" presId="urn:microsoft.com/office/officeart/2005/8/layout/orgChart1"/>
    <dgm:cxn modelId="{2C6AC607-E3BB-4343-BA0E-F32737059431}" type="presParOf" srcId="{707278B3-282F-4AAA-AF27-BD7967D08E72}" destId="{38726F30-4772-4F65-94D4-39059AE914FB}" srcOrd="0" destOrd="0" presId="urn:microsoft.com/office/officeart/2005/8/layout/orgChart1"/>
    <dgm:cxn modelId="{5CD3416F-C223-450C-811A-5D300844884D}" type="presParOf" srcId="{38726F30-4772-4F65-94D4-39059AE914FB}" destId="{10F1CA1F-550D-4A0A-8E3F-95F0EDE4C58C}" srcOrd="0" destOrd="0" presId="urn:microsoft.com/office/officeart/2005/8/layout/orgChart1"/>
    <dgm:cxn modelId="{BA85F35B-1B04-483D-B94C-D1EEFF8DDFA5}" type="presParOf" srcId="{38726F30-4772-4F65-94D4-39059AE914FB}" destId="{71C2A86A-4C13-4BC9-B289-99E088BCBC73}" srcOrd="1" destOrd="0" presId="urn:microsoft.com/office/officeart/2005/8/layout/orgChart1"/>
    <dgm:cxn modelId="{F1D5F256-B88D-45F7-A104-88404EA44CAF}" type="presParOf" srcId="{707278B3-282F-4AAA-AF27-BD7967D08E72}" destId="{234FCA2E-6D96-4987-90B0-05BF5DC87B43}" srcOrd="1" destOrd="0" presId="urn:microsoft.com/office/officeart/2005/8/layout/orgChart1"/>
    <dgm:cxn modelId="{243AC790-1930-48F9-BABB-AB53401179B9}" type="presParOf" srcId="{707278B3-282F-4AAA-AF27-BD7967D08E72}" destId="{DCFCCF0B-6097-4D3E-8DB5-97E2311A1CBA}" srcOrd="2" destOrd="0" presId="urn:microsoft.com/office/officeart/2005/8/layout/orgChart1"/>
    <dgm:cxn modelId="{878576FB-483A-4A09-A1D1-05001B9E0593}" type="presParOf" srcId="{51A0951E-5909-4F3A-8D3B-31FA325B0474}" destId="{558CDF71-03E5-4D05-8B6B-9D88ED14760E}" srcOrd="2" destOrd="0" presId="urn:microsoft.com/office/officeart/2005/8/layout/orgChart1"/>
    <dgm:cxn modelId="{A48AB03B-DC4E-4B74-9E63-36D77F2E21AD}" type="presParOf" srcId="{4658E8B6-E306-421A-9619-C7DDF0966CB2}" destId="{885E53CE-ED04-4A84-82EA-86D641FD9204}" srcOrd="2" destOrd="0" presId="urn:microsoft.com/office/officeart/2005/8/layout/orgChart1"/>
    <dgm:cxn modelId="{04FB2D79-66A2-48FC-87AF-CDA67F4034EC}" type="presParOf" srcId="{4658E8B6-E306-421A-9619-C7DDF0966CB2}" destId="{73AA99DD-31C4-4901-8423-88A473255EA7}" srcOrd="3" destOrd="0" presId="urn:microsoft.com/office/officeart/2005/8/layout/orgChart1"/>
    <dgm:cxn modelId="{D6B9D2C1-4B3C-4767-9611-AABA15E29FED}" type="presParOf" srcId="{73AA99DD-31C4-4901-8423-88A473255EA7}" destId="{AF4C1D22-833E-4432-92EE-905E099D710E}" srcOrd="0" destOrd="0" presId="urn:microsoft.com/office/officeart/2005/8/layout/orgChart1"/>
    <dgm:cxn modelId="{8E9F20E5-D8A6-44F2-8A9E-C9273BA43782}" type="presParOf" srcId="{AF4C1D22-833E-4432-92EE-905E099D710E}" destId="{93C69954-C3BE-4AE5-A372-889E134345C0}" srcOrd="0" destOrd="0" presId="urn:microsoft.com/office/officeart/2005/8/layout/orgChart1"/>
    <dgm:cxn modelId="{E36C0B1C-C5AF-4717-BA65-7203F0E8CBF0}" type="presParOf" srcId="{AF4C1D22-833E-4432-92EE-905E099D710E}" destId="{1065719F-B0C6-4D81-9A79-FDA33F451AE8}" srcOrd="1" destOrd="0" presId="urn:microsoft.com/office/officeart/2005/8/layout/orgChart1"/>
    <dgm:cxn modelId="{2670C204-399E-40F1-8CA4-A38802B1D1A3}" type="presParOf" srcId="{73AA99DD-31C4-4901-8423-88A473255EA7}" destId="{ED2E38C0-9C08-46F7-B9CD-A72C8B1B6A8C}" srcOrd="1" destOrd="0" presId="urn:microsoft.com/office/officeart/2005/8/layout/orgChart1"/>
    <dgm:cxn modelId="{96B60B18-A064-4D12-BAB4-3CD05F83F10C}" type="presParOf" srcId="{ED2E38C0-9C08-46F7-B9CD-A72C8B1B6A8C}" destId="{14FF642B-BD2A-464F-BFCE-9D008C995678}" srcOrd="0" destOrd="0" presId="urn:microsoft.com/office/officeart/2005/8/layout/orgChart1"/>
    <dgm:cxn modelId="{AA3F7383-75ED-4F1B-82E6-FB16F8B9896E}" type="presParOf" srcId="{ED2E38C0-9C08-46F7-B9CD-A72C8B1B6A8C}" destId="{7EC8E042-2ED7-4AE1-8092-205E2800255F}" srcOrd="1" destOrd="0" presId="urn:microsoft.com/office/officeart/2005/8/layout/orgChart1"/>
    <dgm:cxn modelId="{802B87CA-1B24-404F-907D-9A94FC82DF30}" type="presParOf" srcId="{7EC8E042-2ED7-4AE1-8092-205E2800255F}" destId="{658B0469-063D-4EAA-A0BB-60957CE5DBC3}" srcOrd="0" destOrd="0" presId="urn:microsoft.com/office/officeart/2005/8/layout/orgChart1"/>
    <dgm:cxn modelId="{1331955D-69D2-4FD4-9208-367E92069C8B}" type="presParOf" srcId="{658B0469-063D-4EAA-A0BB-60957CE5DBC3}" destId="{B5AAD2B2-990A-4627-8DED-FAA76ACCDFDD}" srcOrd="0" destOrd="0" presId="urn:microsoft.com/office/officeart/2005/8/layout/orgChart1"/>
    <dgm:cxn modelId="{983D3D23-78DA-47C0-872F-28BD7DE080D5}" type="presParOf" srcId="{658B0469-063D-4EAA-A0BB-60957CE5DBC3}" destId="{3EEBE055-FB26-451A-9612-D0905442E1B2}" srcOrd="1" destOrd="0" presId="urn:microsoft.com/office/officeart/2005/8/layout/orgChart1"/>
    <dgm:cxn modelId="{0C1D7347-F636-407A-851F-82A0D10369CD}" type="presParOf" srcId="{7EC8E042-2ED7-4AE1-8092-205E2800255F}" destId="{5BA0833A-8276-4C1A-A5B8-8ED9D6059F37}" srcOrd="1" destOrd="0" presId="urn:microsoft.com/office/officeart/2005/8/layout/orgChart1"/>
    <dgm:cxn modelId="{A4F52E29-5DE3-4730-ACA6-BD408FB42E42}" type="presParOf" srcId="{7EC8E042-2ED7-4AE1-8092-205E2800255F}" destId="{4F265B05-DA92-4323-AEF8-9F8299EA72BD}" srcOrd="2" destOrd="0" presId="urn:microsoft.com/office/officeart/2005/8/layout/orgChart1"/>
    <dgm:cxn modelId="{546645F5-8647-40D5-885B-C49907EDCB23}" type="presParOf" srcId="{73AA99DD-31C4-4901-8423-88A473255EA7}" destId="{5A96E885-E44B-48CB-97D7-CC03AC844D70}" srcOrd="2" destOrd="0" presId="urn:microsoft.com/office/officeart/2005/8/layout/orgChart1"/>
    <dgm:cxn modelId="{0D978445-D746-4CC4-B74D-9E92FE774E72}" type="presParOf" srcId="{4658E8B6-E306-421A-9619-C7DDF0966CB2}" destId="{94337A86-74CA-4751-BCA4-4BEC9BF7E95A}" srcOrd="4" destOrd="0" presId="urn:microsoft.com/office/officeart/2005/8/layout/orgChart1"/>
    <dgm:cxn modelId="{877ACBAE-A4D8-4A79-83B3-EF952ECAEEA7}" type="presParOf" srcId="{4658E8B6-E306-421A-9619-C7DDF0966CB2}" destId="{0C6C327E-8A8C-43EB-9928-61970052AD1F}" srcOrd="5" destOrd="0" presId="urn:microsoft.com/office/officeart/2005/8/layout/orgChart1"/>
    <dgm:cxn modelId="{2EB4DC95-8B2D-4417-9CD4-187AF4FDE0C2}" type="presParOf" srcId="{0C6C327E-8A8C-43EB-9928-61970052AD1F}" destId="{869D13E6-75EB-40ED-BA60-E4E086A84FC3}" srcOrd="0" destOrd="0" presId="urn:microsoft.com/office/officeart/2005/8/layout/orgChart1"/>
    <dgm:cxn modelId="{86FDB04A-803E-4BB4-BA83-921E521D9691}" type="presParOf" srcId="{869D13E6-75EB-40ED-BA60-E4E086A84FC3}" destId="{EB048DC8-F943-4AC6-A9F1-6B2A7E589FC3}" srcOrd="0" destOrd="0" presId="urn:microsoft.com/office/officeart/2005/8/layout/orgChart1"/>
    <dgm:cxn modelId="{19E1B92E-AA49-4A69-A718-E4040BC7EF38}" type="presParOf" srcId="{869D13E6-75EB-40ED-BA60-E4E086A84FC3}" destId="{F9A1E860-4523-467A-8594-BCB78E60BF93}" srcOrd="1" destOrd="0" presId="urn:microsoft.com/office/officeart/2005/8/layout/orgChart1"/>
    <dgm:cxn modelId="{47AA1DFF-620C-4E1C-81C4-CB7F988BC7EF}" type="presParOf" srcId="{0C6C327E-8A8C-43EB-9928-61970052AD1F}" destId="{6E85E88B-1478-4D78-BFBD-6BE9E4932B20}" srcOrd="1" destOrd="0" presId="urn:microsoft.com/office/officeart/2005/8/layout/orgChart1"/>
    <dgm:cxn modelId="{14C8480F-8D58-4999-9601-58C370664CE0}" type="presParOf" srcId="{6E85E88B-1478-4D78-BFBD-6BE9E4932B20}" destId="{4FEF1DFF-C324-42B7-855C-10D1A05505B5}" srcOrd="0" destOrd="0" presId="urn:microsoft.com/office/officeart/2005/8/layout/orgChart1"/>
    <dgm:cxn modelId="{3593CE2C-5A03-4B36-B31F-51510266C0B3}" type="presParOf" srcId="{6E85E88B-1478-4D78-BFBD-6BE9E4932B20}" destId="{B646ABC4-350C-44CF-85DB-A3CAAB5FB52E}" srcOrd="1" destOrd="0" presId="urn:microsoft.com/office/officeart/2005/8/layout/orgChart1"/>
    <dgm:cxn modelId="{681DE45A-C09C-4EAE-9442-C1CF04870A8A}" type="presParOf" srcId="{B646ABC4-350C-44CF-85DB-A3CAAB5FB52E}" destId="{4BF2564C-D988-481F-BAA9-F645A3E94405}" srcOrd="0" destOrd="0" presId="urn:microsoft.com/office/officeart/2005/8/layout/orgChart1"/>
    <dgm:cxn modelId="{784FFB43-74EC-4C27-B0B9-ADEFE604B180}" type="presParOf" srcId="{4BF2564C-D988-481F-BAA9-F645A3E94405}" destId="{0F2351A9-E165-466C-AE55-30FA0B36C019}" srcOrd="0" destOrd="0" presId="urn:microsoft.com/office/officeart/2005/8/layout/orgChart1"/>
    <dgm:cxn modelId="{E71A23CB-AC3A-466A-906B-728D029350E5}" type="presParOf" srcId="{4BF2564C-D988-481F-BAA9-F645A3E94405}" destId="{4C035B55-D964-45F5-B863-35D7958F597C}" srcOrd="1" destOrd="0" presId="urn:microsoft.com/office/officeart/2005/8/layout/orgChart1"/>
    <dgm:cxn modelId="{15F147A3-56B3-4F84-80BD-8CE946AA4621}" type="presParOf" srcId="{B646ABC4-350C-44CF-85DB-A3CAAB5FB52E}" destId="{7827D792-A009-402B-A346-E76E54C723E3}" srcOrd="1" destOrd="0" presId="urn:microsoft.com/office/officeart/2005/8/layout/orgChart1"/>
    <dgm:cxn modelId="{018B088E-2131-4ED6-A63D-DC5CA6877436}" type="presParOf" srcId="{B646ABC4-350C-44CF-85DB-A3CAAB5FB52E}" destId="{B889655E-F17E-4FCE-BEAF-6CC233F646DD}" srcOrd="2" destOrd="0" presId="urn:microsoft.com/office/officeart/2005/8/layout/orgChart1"/>
    <dgm:cxn modelId="{9C6A1C69-F75A-49CB-A763-15089E69A2DD}" type="presParOf" srcId="{0C6C327E-8A8C-43EB-9928-61970052AD1F}" destId="{34799C37-D6A2-4EF4-8D33-91A0D4EA30FC}" srcOrd="2" destOrd="0" presId="urn:microsoft.com/office/officeart/2005/8/layout/orgChart1"/>
    <dgm:cxn modelId="{D988C85A-7D34-48B8-896D-3EB813CED943}" type="presParOf" srcId="{67FC345D-8ECF-47A2-8CDE-B1AA23B569BE}" destId="{5B37F107-4027-4707-83EB-EA4B9E88B5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F1DFF-C324-42B7-855C-10D1A05505B5}">
      <dsp:nvSpPr>
        <dsp:cNvPr id="0" name=""/>
        <dsp:cNvSpPr/>
      </dsp:nvSpPr>
      <dsp:spPr>
        <a:xfrm>
          <a:off x="5416482" y="2711790"/>
          <a:ext cx="321672" cy="986463"/>
        </a:xfrm>
        <a:custGeom>
          <a:avLst/>
          <a:gdLst/>
          <a:ahLst/>
          <a:cxnLst/>
          <a:rect l="0" t="0" r="0" b="0"/>
          <a:pathLst>
            <a:path>
              <a:moveTo>
                <a:pt x="0" y="0"/>
              </a:moveTo>
              <a:lnTo>
                <a:pt x="0" y="986463"/>
              </a:lnTo>
              <a:lnTo>
                <a:pt x="321672" y="986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37A86-74CA-4751-BCA4-4BEC9BF7E95A}">
      <dsp:nvSpPr>
        <dsp:cNvPr id="0" name=""/>
        <dsp:cNvSpPr/>
      </dsp:nvSpPr>
      <dsp:spPr>
        <a:xfrm>
          <a:off x="3675289" y="1189205"/>
          <a:ext cx="2598987" cy="450341"/>
        </a:xfrm>
        <a:custGeom>
          <a:avLst/>
          <a:gdLst/>
          <a:ahLst/>
          <a:cxnLst/>
          <a:rect l="0" t="0" r="0" b="0"/>
          <a:pathLst>
            <a:path>
              <a:moveTo>
                <a:pt x="0" y="0"/>
              </a:moveTo>
              <a:lnTo>
                <a:pt x="0" y="225170"/>
              </a:lnTo>
              <a:lnTo>
                <a:pt x="2598987" y="225170"/>
              </a:lnTo>
              <a:lnTo>
                <a:pt x="2598987"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F642B-BD2A-464F-BFCE-9D008C995678}">
      <dsp:nvSpPr>
        <dsp:cNvPr id="0" name=""/>
        <dsp:cNvSpPr/>
      </dsp:nvSpPr>
      <dsp:spPr>
        <a:xfrm>
          <a:off x="2821655" y="2711790"/>
          <a:ext cx="321672" cy="986463"/>
        </a:xfrm>
        <a:custGeom>
          <a:avLst/>
          <a:gdLst/>
          <a:ahLst/>
          <a:cxnLst/>
          <a:rect l="0" t="0" r="0" b="0"/>
          <a:pathLst>
            <a:path>
              <a:moveTo>
                <a:pt x="0" y="0"/>
              </a:moveTo>
              <a:lnTo>
                <a:pt x="0" y="986463"/>
              </a:lnTo>
              <a:lnTo>
                <a:pt x="321672" y="986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E53CE-ED04-4A84-82EA-86D641FD9204}">
      <dsp:nvSpPr>
        <dsp:cNvPr id="0" name=""/>
        <dsp:cNvSpPr/>
      </dsp:nvSpPr>
      <dsp:spPr>
        <a:xfrm>
          <a:off x="3629569" y="1189205"/>
          <a:ext cx="91440" cy="450341"/>
        </a:xfrm>
        <a:custGeom>
          <a:avLst/>
          <a:gdLst/>
          <a:ahLst/>
          <a:cxnLst/>
          <a:rect l="0" t="0" r="0" b="0"/>
          <a:pathLst>
            <a:path>
              <a:moveTo>
                <a:pt x="45720" y="0"/>
              </a:moveTo>
              <a:lnTo>
                <a:pt x="45720" y="225170"/>
              </a:lnTo>
              <a:lnTo>
                <a:pt x="49880" y="225170"/>
              </a:lnTo>
              <a:lnTo>
                <a:pt x="49880"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1DFA4C-4679-4FA4-AD0D-FA64CB59CD6E}">
      <dsp:nvSpPr>
        <dsp:cNvPr id="0" name=""/>
        <dsp:cNvSpPr/>
      </dsp:nvSpPr>
      <dsp:spPr>
        <a:xfrm>
          <a:off x="218507" y="2711790"/>
          <a:ext cx="321672" cy="885538"/>
        </a:xfrm>
        <a:custGeom>
          <a:avLst/>
          <a:gdLst/>
          <a:ahLst/>
          <a:cxnLst/>
          <a:rect l="0" t="0" r="0" b="0"/>
          <a:pathLst>
            <a:path>
              <a:moveTo>
                <a:pt x="0" y="0"/>
              </a:moveTo>
              <a:lnTo>
                <a:pt x="0" y="885538"/>
              </a:lnTo>
              <a:lnTo>
                <a:pt x="321672" y="8855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0644C-F028-4561-B113-A350B2CFB6B9}">
      <dsp:nvSpPr>
        <dsp:cNvPr id="0" name=""/>
        <dsp:cNvSpPr/>
      </dsp:nvSpPr>
      <dsp:spPr>
        <a:xfrm>
          <a:off x="1076301" y="1189205"/>
          <a:ext cx="2598987" cy="450341"/>
        </a:xfrm>
        <a:custGeom>
          <a:avLst/>
          <a:gdLst/>
          <a:ahLst/>
          <a:cxnLst/>
          <a:rect l="0" t="0" r="0" b="0"/>
          <a:pathLst>
            <a:path>
              <a:moveTo>
                <a:pt x="2598987" y="0"/>
              </a:moveTo>
              <a:lnTo>
                <a:pt x="2598987" y="225170"/>
              </a:lnTo>
              <a:lnTo>
                <a:pt x="0" y="225170"/>
              </a:lnTo>
              <a:lnTo>
                <a:pt x="0" y="450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A7730-F794-41F5-BAA5-F3B8D3BA7896}">
      <dsp:nvSpPr>
        <dsp:cNvPr id="0" name=""/>
        <dsp:cNvSpPr/>
      </dsp:nvSpPr>
      <dsp:spPr>
        <a:xfrm>
          <a:off x="2603046" y="116963"/>
          <a:ext cx="2144485" cy="1072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t>La mortalité dépend de la vitesse et des kilomètres parcourus</a:t>
          </a:r>
        </a:p>
      </dsp:txBody>
      <dsp:txXfrm>
        <a:off x="2603046" y="116963"/>
        <a:ext cx="2144485" cy="1072242"/>
      </dsp:txXfrm>
    </dsp:sp>
    <dsp:sp modelId="{87CFA4C2-AED4-4D89-9218-E690EDC5D334}">
      <dsp:nvSpPr>
        <dsp:cNvPr id="0" name=""/>
        <dsp:cNvSpPr/>
      </dsp:nvSpPr>
      <dsp:spPr>
        <a:xfrm>
          <a:off x="4059" y="1639547"/>
          <a:ext cx="2144485" cy="1072242"/>
        </a:xfrm>
        <a:prstGeom prst="rect">
          <a:avLst/>
        </a:prstGeom>
        <a:solidFill>
          <a:srgbClr val="99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De la géographie physique et humaine</a:t>
          </a:r>
        </a:p>
      </dsp:txBody>
      <dsp:txXfrm>
        <a:off x="4059" y="1639547"/>
        <a:ext cx="2144485" cy="1072242"/>
      </dsp:txXfrm>
    </dsp:sp>
    <dsp:sp modelId="{10F1CA1F-550D-4A0A-8E3F-95F0EDE4C58C}">
      <dsp:nvSpPr>
        <dsp:cNvPr id="0" name=""/>
        <dsp:cNvSpPr/>
      </dsp:nvSpPr>
      <dsp:spPr>
        <a:xfrm>
          <a:off x="540180" y="3162132"/>
          <a:ext cx="2152805" cy="870393"/>
        </a:xfrm>
        <a:prstGeom prst="rect">
          <a:avLst/>
        </a:prstGeom>
        <a:solidFill>
          <a:srgbClr val="99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La France a un réseau routier secondaire très développé</a:t>
          </a:r>
        </a:p>
      </dsp:txBody>
      <dsp:txXfrm>
        <a:off x="540180" y="3162132"/>
        <a:ext cx="2152805" cy="870393"/>
      </dsp:txXfrm>
    </dsp:sp>
    <dsp:sp modelId="{93C69954-C3BE-4AE5-A372-889E134345C0}">
      <dsp:nvSpPr>
        <dsp:cNvPr id="0" name=""/>
        <dsp:cNvSpPr/>
      </dsp:nvSpPr>
      <dsp:spPr>
        <a:xfrm>
          <a:off x="2607206" y="1639547"/>
          <a:ext cx="2144485" cy="1072242"/>
        </a:xfrm>
        <a:prstGeom prst="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Des véhicules utilisés</a:t>
          </a:r>
        </a:p>
      </dsp:txBody>
      <dsp:txXfrm>
        <a:off x="2607206" y="1639547"/>
        <a:ext cx="2144485" cy="1072242"/>
      </dsp:txXfrm>
    </dsp:sp>
    <dsp:sp modelId="{B5AAD2B2-990A-4627-8DED-FAA76ACCDFDD}">
      <dsp:nvSpPr>
        <dsp:cNvPr id="0" name=""/>
        <dsp:cNvSpPr/>
      </dsp:nvSpPr>
      <dsp:spPr>
        <a:xfrm>
          <a:off x="3143328" y="3162132"/>
          <a:ext cx="2144485" cy="1072242"/>
        </a:xfrm>
        <a:prstGeom prst="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Plus protecteurs mais trop lourds et trop rapides</a:t>
          </a:r>
        </a:p>
      </dsp:txBody>
      <dsp:txXfrm>
        <a:off x="3143328" y="3162132"/>
        <a:ext cx="2144485" cy="1072242"/>
      </dsp:txXfrm>
    </dsp:sp>
    <dsp:sp modelId="{EB048DC8-F943-4AC6-A9F1-6B2A7E589FC3}">
      <dsp:nvSpPr>
        <dsp:cNvPr id="0" name=""/>
        <dsp:cNvSpPr/>
      </dsp:nvSpPr>
      <dsp:spPr>
        <a:xfrm>
          <a:off x="5202034" y="1639547"/>
          <a:ext cx="2144485" cy="1072242"/>
        </a:xfrm>
        <a:prstGeom prst="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Du comportement des usagers</a:t>
          </a:r>
        </a:p>
      </dsp:txBody>
      <dsp:txXfrm>
        <a:off x="5202034" y="1639547"/>
        <a:ext cx="2144485" cy="1072242"/>
      </dsp:txXfrm>
    </dsp:sp>
    <dsp:sp modelId="{0F2351A9-E165-466C-AE55-30FA0B36C019}">
      <dsp:nvSpPr>
        <dsp:cNvPr id="0" name=""/>
        <dsp:cNvSpPr/>
      </dsp:nvSpPr>
      <dsp:spPr>
        <a:xfrm>
          <a:off x="5738155" y="3162132"/>
          <a:ext cx="2144485" cy="1072242"/>
        </a:xfrm>
        <a:prstGeom prst="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solidFill>
                <a:schemeClr val="tx1"/>
              </a:solidFill>
            </a:rPr>
            <a:t>Ils surestiment leurs compétences</a:t>
          </a:r>
        </a:p>
      </dsp:txBody>
      <dsp:txXfrm>
        <a:off x="5738155" y="3162132"/>
        <a:ext cx="2144485" cy="10722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0.17625</cdr:x>
      <cdr:y>0.38816</cdr:y>
    </cdr:from>
    <cdr:to>
      <cdr:x>0.29875</cdr:x>
      <cdr:y>0.48362</cdr:y>
    </cdr:to>
    <cdr:sp macro="" textlink="">
      <cdr:nvSpPr>
        <cdr:cNvPr id="2" name="ZoneTexte 1"/>
        <cdr:cNvSpPr txBox="1"/>
      </cdr:nvSpPr>
      <cdr:spPr>
        <a:xfrm xmlns:a="http://schemas.openxmlformats.org/drawingml/2006/main">
          <a:off x="1450504" y="1756792"/>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77 en 1972</a:t>
          </a:r>
        </a:p>
      </cdr:txBody>
    </cdr:sp>
  </cdr:relSizeAnchor>
  <cdr:relSizeAnchor xmlns:cdr="http://schemas.openxmlformats.org/drawingml/2006/chartDrawing">
    <cdr:from>
      <cdr:x>0.05376</cdr:x>
      <cdr:y>0.1336</cdr:y>
    </cdr:from>
    <cdr:to>
      <cdr:x>0.2251</cdr:x>
      <cdr:y>0.19724</cdr:y>
    </cdr:to>
    <cdr:sp macro="" textlink="">
      <cdr:nvSpPr>
        <cdr:cNvPr id="3" name="ZoneTexte 2"/>
        <cdr:cNvSpPr txBox="1"/>
      </cdr:nvSpPr>
      <cdr:spPr>
        <a:xfrm xmlns:a="http://schemas.openxmlformats.org/drawingml/2006/main">
          <a:off x="449610" y="657999"/>
          <a:ext cx="1432942" cy="313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2"/>
              </a:solidFill>
            </a:rPr>
            <a:t>101 en 1960</a:t>
          </a:r>
        </a:p>
      </cdr:txBody>
    </cdr:sp>
  </cdr:relSizeAnchor>
  <cdr:relSizeAnchor xmlns:cdr="http://schemas.openxmlformats.org/drawingml/2006/chartDrawing">
    <cdr:from>
      <cdr:x>0.26375</cdr:x>
      <cdr:y>0.16542</cdr:y>
    </cdr:from>
    <cdr:to>
      <cdr:x>0.2725</cdr:x>
      <cdr:y>0.37225</cdr:y>
    </cdr:to>
    <cdr:sp macro="" textlink="">
      <cdr:nvSpPr>
        <cdr:cNvPr id="4" name="Flèche vers le bas 3"/>
        <cdr:cNvSpPr/>
      </cdr:nvSpPr>
      <cdr:spPr>
        <a:xfrm xmlns:a="http://schemas.openxmlformats.org/drawingml/2006/main">
          <a:off x="2170584" y="748680"/>
          <a:ext cx="72009" cy="93610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0.14125</cdr:x>
      <cdr:y>0.16542</cdr:y>
    </cdr:from>
    <cdr:to>
      <cdr:x>0.2725</cdr:x>
      <cdr:y>0.35634</cdr:y>
    </cdr:to>
    <cdr:sp macro="" textlink="">
      <cdr:nvSpPr>
        <cdr:cNvPr id="5" name="ZoneTexte 4"/>
        <cdr:cNvSpPr txBox="1"/>
      </cdr:nvSpPr>
      <cdr:spPr>
        <a:xfrm xmlns:a="http://schemas.openxmlformats.org/drawingml/2006/main">
          <a:off x="1162472" y="748680"/>
          <a:ext cx="1080120" cy="864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2"/>
              </a:solidFill>
            </a:rPr>
            <a:t>2,3% </a:t>
          </a:r>
          <a:r>
            <a:rPr lang="fr-FR" sz="1100" dirty="0">
              <a:solidFill>
                <a:schemeClr val="tx2"/>
              </a:solidFill>
            </a:rPr>
            <a:t>de réduction par an pendant 12 ans</a:t>
          </a:r>
        </a:p>
      </cdr:txBody>
    </cdr:sp>
  </cdr:relSizeAnchor>
  <cdr:relSizeAnchor xmlns:cdr="http://schemas.openxmlformats.org/drawingml/2006/chartDrawing">
    <cdr:from>
      <cdr:x>0.6925</cdr:x>
      <cdr:y>0.81773</cdr:y>
    </cdr:from>
    <cdr:to>
      <cdr:x>0.8325</cdr:x>
      <cdr:y>0.89728</cdr:y>
    </cdr:to>
    <cdr:sp macro="" textlink="">
      <cdr:nvSpPr>
        <cdr:cNvPr id="6" name="ZoneTexte 5"/>
        <cdr:cNvSpPr txBox="1"/>
      </cdr:nvSpPr>
      <cdr:spPr>
        <a:xfrm xmlns:a="http://schemas.openxmlformats.org/drawingml/2006/main">
          <a:off x="5698976" y="3701008"/>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15 en 2001</a:t>
          </a:r>
        </a:p>
      </cdr:txBody>
    </cdr:sp>
  </cdr:relSizeAnchor>
  <cdr:relSizeAnchor xmlns:cdr="http://schemas.openxmlformats.org/drawingml/2006/chartDrawing">
    <cdr:from>
      <cdr:x>0.86749</cdr:x>
      <cdr:y>0.89728</cdr:y>
    </cdr:from>
    <cdr:to>
      <cdr:x>0.98999</cdr:x>
      <cdr:y>0.94501</cdr:y>
    </cdr:to>
    <cdr:sp macro="" textlink="">
      <cdr:nvSpPr>
        <cdr:cNvPr id="7" name="ZoneTexte 6"/>
        <cdr:cNvSpPr txBox="1"/>
      </cdr:nvSpPr>
      <cdr:spPr>
        <a:xfrm xmlns:a="http://schemas.openxmlformats.org/drawingml/2006/main">
          <a:off x="7139136" y="4061048"/>
          <a:ext cx="100811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0.8278</cdr:x>
      <cdr:y>0.88137</cdr:y>
    </cdr:from>
    <cdr:to>
      <cdr:x>0.92251</cdr:x>
      <cdr:y>0.9291</cdr:y>
    </cdr:to>
    <cdr:sp macro="" textlink="">
      <cdr:nvSpPr>
        <cdr:cNvPr id="8" name="ZoneTexte 7"/>
        <cdr:cNvSpPr txBox="1"/>
      </cdr:nvSpPr>
      <cdr:spPr>
        <a:xfrm xmlns:a="http://schemas.openxmlformats.org/drawingml/2006/main">
          <a:off x="6923112" y="4340873"/>
          <a:ext cx="792088" cy="235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solidFill>
              <a:srgbClr val="FF0000"/>
            </a:solidFill>
          </a:endParaRPr>
        </a:p>
      </cdr:txBody>
    </cdr:sp>
  </cdr:relSizeAnchor>
  <cdr:relSizeAnchor xmlns:cdr="http://schemas.openxmlformats.org/drawingml/2006/chartDrawing">
    <cdr:from>
      <cdr:x>0.38625</cdr:x>
      <cdr:y>0.40407</cdr:y>
    </cdr:from>
    <cdr:to>
      <cdr:x>0.40375</cdr:x>
      <cdr:y>0.62389</cdr:y>
    </cdr:to>
    <cdr:sp macro="" textlink="">
      <cdr:nvSpPr>
        <cdr:cNvPr id="9" name="Flèche vers le bas 8"/>
        <cdr:cNvSpPr/>
      </cdr:nvSpPr>
      <cdr:spPr>
        <a:xfrm xmlns:a="http://schemas.openxmlformats.org/drawingml/2006/main">
          <a:off x="3178683" y="1828806"/>
          <a:ext cx="144029" cy="994897"/>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0.78</cdr:x>
      <cdr:y>0.73818</cdr:y>
    </cdr:from>
    <cdr:to>
      <cdr:x>0.78874</cdr:x>
      <cdr:y>0.80182</cdr:y>
    </cdr:to>
    <cdr:sp macro="" textlink="">
      <cdr:nvSpPr>
        <cdr:cNvPr id="10" name="Flèche vers le bas 9"/>
        <cdr:cNvSpPr/>
      </cdr:nvSpPr>
      <cdr:spPr>
        <a:xfrm xmlns:a="http://schemas.openxmlformats.org/drawingml/2006/main">
          <a:off x="6419056" y="3340968"/>
          <a:ext cx="71979" cy="288033"/>
        </a:xfrm>
        <a:prstGeom xmlns:a="http://schemas.openxmlformats.org/drawingml/2006/main" prst="downArrow">
          <a:avLst>
            <a:gd name="adj1" fmla="val 50000"/>
            <a:gd name="adj2" fmla="val 45896"/>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0.2725</cdr:x>
      <cdr:y>0.41998</cdr:y>
    </cdr:from>
    <cdr:to>
      <cdr:x>0.40375</cdr:x>
      <cdr:y>0.56317</cdr:y>
    </cdr:to>
    <cdr:sp macro="" textlink="">
      <cdr:nvSpPr>
        <cdr:cNvPr id="11" name="ZoneTexte 10"/>
        <cdr:cNvSpPr txBox="1"/>
      </cdr:nvSpPr>
      <cdr:spPr>
        <a:xfrm xmlns:a="http://schemas.openxmlformats.org/drawingml/2006/main">
          <a:off x="2242591" y="1900808"/>
          <a:ext cx="1080121"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rgbClr val="FF0000"/>
              </a:solidFill>
            </a:rPr>
            <a:t>7,03 % </a:t>
          </a:r>
          <a:r>
            <a:rPr lang="fr-FR" sz="1100" dirty="0">
              <a:solidFill>
                <a:srgbClr val="FF0000"/>
              </a:solidFill>
            </a:rPr>
            <a:t>de réduction par an </a:t>
          </a:r>
        </a:p>
      </cdr:txBody>
    </cdr:sp>
  </cdr:relSizeAnchor>
  <cdr:relSizeAnchor xmlns:cdr="http://schemas.openxmlformats.org/drawingml/2006/chartDrawing">
    <cdr:from>
      <cdr:x>0.52625</cdr:x>
      <cdr:y>0.80182</cdr:y>
    </cdr:from>
    <cdr:to>
      <cdr:x>0.64</cdr:x>
      <cdr:y>0.86546</cdr:y>
    </cdr:to>
    <cdr:sp macro="" textlink="">
      <cdr:nvSpPr>
        <cdr:cNvPr id="12" name="ZoneTexte 11"/>
        <cdr:cNvSpPr txBox="1"/>
      </cdr:nvSpPr>
      <cdr:spPr>
        <a:xfrm xmlns:a="http://schemas.openxmlformats.org/drawingml/2006/main">
          <a:off x="4330824" y="3629000"/>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solidFill>
                <a:schemeClr val="tx2"/>
              </a:solidFill>
            </a:rPr>
            <a:t>27 en 1990</a:t>
          </a:r>
        </a:p>
      </cdr:txBody>
    </cdr:sp>
  </cdr:relSizeAnchor>
  <cdr:relSizeAnchor xmlns:cdr="http://schemas.openxmlformats.org/drawingml/2006/chartDrawing">
    <cdr:from>
      <cdr:x>0.56125</cdr:x>
      <cdr:y>0.62389</cdr:y>
    </cdr:from>
    <cdr:to>
      <cdr:x>0.57</cdr:x>
      <cdr:y>0.73818</cdr:y>
    </cdr:to>
    <cdr:sp macro="" textlink="">
      <cdr:nvSpPr>
        <cdr:cNvPr id="13" name="Flèche vers le bas 12"/>
        <cdr:cNvSpPr/>
      </cdr:nvSpPr>
      <cdr:spPr>
        <a:xfrm xmlns:a="http://schemas.openxmlformats.org/drawingml/2006/main">
          <a:off x="4618856" y="2823701"/>
          <a:ext cx="72008" cy="517267"/>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0.47375</cdr:x>
      <cdr:y>0.57908</cdr:y>
    </cdr:from>
    <cdr:to>
      <cdr:x>0.59625</cdr:x>
      <cdr:y>0.73818</cdr:y>
    </cdr:to>
    <cdr:sp macro="" textlink="">
      <cdr:nvSpPr>
        <cdr:cNvPr id="14" name="ZoneTexte 13"/>
        <cdr:cNvSpPr txBox="1"/>
      </cdr:nvSpPr>
      <cdr:spPr>
        <a:xfrm xmlns:a="http://schemas.openxmlformats.org/drawingml/2006/main">
          <a:off x="3898776" y="2620888"/>
          <a:ext cx="10081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4,53 % </a:t>
          </a:r>
          <a:r>
            <a:rPr lang="fr-FR" sz="1100" dirty="0"/>
            <a:t>de réduction</a:t>
          </a:r>
        </a:p>
        <a:p xmlns:a="http://schemas.openxmlformats.org/drawingml/2006/main">
          <a:r>
            <a:rPr lang="fr-FR" sz="1100" dirty="0"/>
            <a:t> par an</a:t>
          </a:r>
        </a:p>
      </cdr:txBody>
    </cdr:sp>
  </cdr:relSizeAnchor>
  <cdr:relSizeAnchor xmlns:cdr="http://schemas.openxmlformats.org/drawingml/2006/chartDrawing">
    <cdr:from>
      <cdr:x>0.5875</cdr:x>
      <cdr:y>0.65139</cdr:y>
    </cdr:from>
    <cdr:to>
      <cdr:x>0.75375</cdr:x>
      <cdr:y>0.7092</cdr:y>
    </cdr:to>
    <cdr:sp macro="" textlink="">
      <cdr:nvSpPr>
        <cdr:cNvPr id="15" name="ZoneTexte 14"/>
        <cdr:cNvSpPr txBox="1"/>
      </cdr:nvSpPr>
      <cdr:spPr>
        <a:xfrm xmlns:a="http://schemas.openxmlformats.org/drawingml/2006/main">
          <a:off x="4834880" y="2948184"/>
          <a:ext cx="1368152"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0.61375</cdr:x>
      <cdr:y>0.68029</cdr:y>
    </cdr:from>
    <cdr:to>
      <cdr:x>0.77125</cdr:x>
      <cdr:y>0.83364</cdr:y>
    </cdr:to>
    <cdr:sp macro="" textlink="">
      <cdr:nvSpPr>
        <cdr:cNvPr id="16" name="ZoneTexte 15"/>
        <cdr:cNvSpPr txBox="1"/>
      </cdr:nvSpPr>
      <cdr:spPr>
        <a:xfrm xmlns:a="http://schemas.openxmlformats.org/drawingml/2006/main">
          <a:off x="5050904" y="3078988"/>
          <a:ext cx="1296175" cy="694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5,17% </a:t>
          </a:r>
          <a:r>
            <a:rPr lang="fr-FR" sz="1100" dirty="0"/>
            <a:t>de réduction par an</a:t>
          </a:r>
        </a:p>
      </cdr:txBody>
    </cdr:sp>
  </cdr:relSizeAnchor>
  <cdr:relSizeAnchor xmlns:cdr="http://schemas.openxmlformats.org/drawingml/2006/chartDrawing">
    <cdr:from>
      <cdr:x>0.8325</cdr:x>
      <cdr:y>0.73818</cdr:y>
    </cdr:from>
    <cdr:to>
      <cdr:x>0.93749</cdr:x>
      <cdr:y>0.89728</cdr:y>
    </cdr:to>
    <cdr:sp macro="" textlink="">
      <cdr:nvSpPr>
        <cdr:cNvPr id="17" name="ZoneTexte 16"/>
        <cdr:cNvSpPr txBox="1"/>
      </cdr:nvSpPr>
      <cdr:spPr>
        <a:xfrm xmlns:a="http://schemas.openxmlformats.org/drawingml/2006/main">
          <a:off x="6851104" y="3340968"/>
          <a:ext cx="86409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rgbClr val="FF0000"/>
              </a:solidFill>
            </a:rPr>
            <a:t>7,5% </a:t>
          </a:r>
          <a:r>
            <a:rPr lang="fr-FR" sz="1100" dirty="0">
              <a:solidFill>
                <a:srgbClr val="FF0000"/>
              </a:solidFill>
            </a:rPr>
            <a:t>de réduction par an</a:t>
          </a:r>
        </a:p>
      </cdr:txBody>
    </cdr:sp>
  </cdr:relSizeAnchor>
  <cdr:relSizeAnchor xmlns:cdr="http://schemas.openxmlformats.org/drawingml/2006/chartDrawing">
    <cdr:from>
      <cdr:x>0.94624</cdr:x>
      <cdr:y>0.78591</cdr:y>
    </cdr:from>
    <cdr:to>
      <cdr:x>0.96374</cdr:x>
      <cdr:y>0.88137</cdr:y>
    </cdr:to>
    <cdr:sp macro="" textlink="">
      <cdr:nvSpPr>
        <cdr:cNvPr id="18" name="Flèche vers le bas 17"/>
        <cdr:cNvSpPr/>
      </cdr:nvSpPr>
      <cdr:spPr>
        <a:xfrm xmlns:a="http://schemas.openxmlformats.org/drawingml/2006/main">
          <a:off x="7787208" y="3556992"/>
          <a:ext cx="144016" cy="432048"/>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dirty="0"/>
        </a:p>
      </cdr:txBody>
    </cdr:sp>
  </cdr:relSizeAnchor>
  <cdr:relSizeAnchor xmlns:cdr="http://schemas.openxmlformats.org/drawingml/2006/chartDrawing">
    <cdr:from>
      <cdr:x>0.77614</cdr:x>
      <cdr:y>0.88304</cdr:y>
    </cdr:from>
    <cdr:to>
      <cdr:x>0.94834</cdr:x>
      <cdr:y>0.94152</cdr:y>
    </cdr:to>
    <cdr:sp macro="" textlink="">
      <cdr:nvSpPr>
        <cdr:cNvPr id="19" name="ZoneTexte 18"/>
        <cdr:cNvSpPr txBox="1"/>
      </cdr:nvSpPr>
      <cdr:spPr>
        <a:xfrm xmlns:a="http://schemas.openxmlformats.org/drawingml/2006/main">
          <a:off x="6491064" y="4349098"/>
          <a:ext cx="1440159" cy="288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a:t>5,8 en 2013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fr-FR"/>
          </a:p>
        </p:txBody>
      </p:sp>
      <p:sp>
        <p:nvSpPr>
          <p:cNvPr id="880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80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fr-FR"/>
          </a:p>
        </p:txBody>
      </p:sp>
      <p:sp>
        <p:nvSpPr>
          <p:cNvPr id="880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CACA3C8-F4B3-41BA-B52C-589F89AC547E}" type="slidenum">
              <a:rPr lang="fr-FR"/>
              <a:pPr>
                <a:defRPr/>
              </a:pPr>
              <a:t>‹N°›</a:t>
            </a:fld>
            <a:endParaRPr lang="fr-FR"/>
          </a:p>
        </p:txBody>
      </p:sp>
    </p:spTree>
    <p:extLst>
      <p:ext uri="{BB962C8B-B14F-4D97-AF65-F5344CB8AC3E}">
        <p14:creationId xmlns:p14="http://schemas.microsoft.com/office/powerpoint/2010/main" val="387082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CACA3C8-F4B3-41BA-B52C-589F89AC547E}" type="slidenum">
              <a:rPr lang="fr-FR" smtClean="0"/>
              <a:pPr>
                <a:defRPr/>
              </a:pPr>
              <a:t>41</a:t>
            </a:fld>
            <a:endParaRPr lang="fr-FR"/>
          </a:p>
        </p:txBody>
      </p:sp>
    </p:spTree>
    <p:extLst>
      <p:ext uri="{BB962C8B-B14F-4D97-AF65-F5344CB8AC3E}">
        <p14:creationId xmlns:p14="http://schemas.microsoft.com/office/powerpoint/2010/main" val="320240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4C20016C-9E84-4488-8E9C-D01793C215AF}" type="slidenum">
              <a:rPr lang="fr-FR" smtClean="0"/>
              <a:pPr>
                <a:defRPr/>
              </a:pPr>
              <a:t>‹N°›</a:t>
            </a:fld>
            <a:endParaRPr lang="fr-FR"/>
          </a:p>
        </p:txBody>
      </p:sp>
    </p:spTree>
    <p:extLst>
      <p:ext uri="{BB962C8B-B14F-4D97-AF65-F5344CB8AC3E}">
        <p14:creationId xmlns:p14="http://schemas.microsoft.com/office/powerpoint/2010/main" val="279210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074E2C2-DB20-4BB0-B033-B9951278D9F9}" type="slidenum">
              <a:rPr lang="fr-FR" smtClean="0"/>
              <a:pPr>
                <a:defRPr/>
              </a:pPr>
              <a:t>‹N°›</a:t>
            </a:fld>
            <a:endParaRPr lang="fr-FR"/>
          </a:p>
        </p:txBody>
      </p:sp>
    </p:spTree>
    <p:extLst>
      <p:ext uri="{BB962C8B-B14F-4D97-AF65-F5344CB8AC3E}">
        <p14:creationId xmlns:p14="http://schemas.microsoft.com/office/powerpoint/2010/main" val="36675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FC2BD61-8E2A-4045-AFEA-14BFF4BF9A55}" type="slidenum">
              <a:rPr lang="fr-FR" smtClean="0"/>
              <a:pPr>
                <a:defRPr/>
              </a:pPr>
              <a:t>‹N°›</a:t>
            </a:fld>
            <a:endParaRPr lang="fr-FR"/>
          </a:p>
        </p:txBody>
      </p:sp>
    </p:spTree>
    <p:extLst>
      <p:ext uri="{BB962C8B-B14F-4D97-AF65-F5344CB8AC3E}">
        <p14:creationId xmlns:p14="http://schemas.microsoft.com/office/powerpoint/2010/main" val="290788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E78A56-6B8C-4831-A268-585EE3A39B40}" type="slidenum">
              <a:rPr lang="fr-FR"/>
              <a:pPr>
                <a:defRPr/>
              </a:pPr>
              <a:t>‹N°›</a:t>
            </a:fld>
            <a:endParaRPr lang="fr-FR"/>
          </a:p>
        </p:txBody>
      </p:sp>
    </p:spTree>
    <p:extLst>
      <p:ext uri="{BB962C8B-B14F-4D97-AF65-F5344CB8AC3E}">
        <p14:creationId xmlns:p14="http://schemas.microsoft.com/office/powerpoint/2010/main" val="269673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1EAD4F1-68C8-4DB9-9488-12AFBE36DD42}" type="slidenum">
              <a:rPr lang="fr-FR" smtClean="0"/>
              <a:pPr>
                <a:defRPr/>
              </a:pPr>
              <a:t>‹N°›</a:t>
            </a:fld>
            <a:endParaRPr lang="fr-FR"/>
          </a:p>
        </p:txBody>
      </p:sp>
    </p:spTree>
    <p:extLst>
      <p:ext uri="{BB962C8B-B14F-4D97-AF65-F5344CB8AC3E}">
        <p14:creationId xmlns:p14="http://schemas.microsoft.com/office/powerpoint/2010/main" val="894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FCF3E0DF-B1BE-4625-9DE7-E5824D76E272}" type="slidenum">
              <a:rPr lang="fr-FR" smtClean="0"/>
              <a:pPr>
                <a:defRPr/>
              </a:pPr>
              <a:t>‹N°›</a:t>
            </a:fld>
            <a:endParaRPr lang="fr-FR"/>
          </a:p>
        </p:txBody>
      </p:sp>
    </p:spTree>
    <p:extLst>
      <p:ext uri="{BB962C8B-B14F-4D97-AF65-F5344CB8AC3E}">
        <p14:creationId xmlns:p14="http://schemas.microsoft.com/office/powerpoint/2010/main" val="365503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43B703A-8181-4716-A47F-55EB459E4905}" type="slidenum">
              <a:rPr lang="fr-FR" smtClean="0"/>
              <a:pPr>
                <a:defRPr/>
              </a:pPr>
              <a:t>‹N°›</a:t>
            </a:fld>
            <a:endParaRPr lang="fr-FR"/>
          </a:p>
        </p:txBody>
      </p:sp>
    </p:spTree>
    <p:extLst>
      <p:ext uri="{BB962C8B-B14F-4D97-AF65-F5344CB8AC3E}">
        <p14:creationId xmlns:p14="http://schemas.microsoft.com/office/powerpoint/2010/main" val="36202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E5B55C4C-E334-4F7A-9CD9-513976596248}" type="slidenum">
              <a:rPr lang="fr-FR" smtClean="0"/>
              <a:pPr>
                <a:defRPr/>
              </a:pPr>
              <a:t>‹N°›</a:t>
            </a:fld>
            <a:endParaRPr lang="fr-FR"/>
          </a:p>
        </p:txBody>
      </p:sp>
    </p:spTree>
    <p:extLst>
      <p:ext uri="{BB962C8B-B14F-4D97-AF65-F5344CB8AC3E}">
        <p14:creationId xmlns:p14="http://schemas.microsoft.com/office/powerpoint/2010/main" val="294866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87E6BB7-073B-4812-9EEF-B3D3992A0CD7}" type="slidenum">
              <a:rPr lang="fr-FR" smtClean="0"/>
              <a:pPr>
                <a:defRPr/>
              </a:pPr>
              <a:t>‹N°›</a:t>
            </a:fld>
            <a:endParaRPr lang="fr-FR"/>
          </a:p>
        </p:txBody>
      </p:sp>
    </p:spTree>
    <p:extLst>
      <p:ext uri="{BB962C8B-B14F-4D97-AF65-F5344CB8AC3E}">
        <p14:creationId xmlns:p14="http://schemas.microsoft.com/office/powerpoint/2010/main" val="69810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2B73D00F-1310-41F1-8A5B-613DA36976B7}" type="slidenum">
              <a:rPr lang="fr-FR" smtClean="0"/>
              <a:pPr>
                <a:defRPr/>
              </a:pPr>
              <a:t>‹N°›</a:t>
            </a:fld>
            <a:endParaRPr lang="fr-FR"/>
          </a:p>
        </p:txBody>
      </p:sp>
    </p:spTree>
    <p:extLst>
      <p:ext uri="{BB962C8B-B14F-4D97-AF65-F5344CB8AC3E}">
        <p14:creationId xmlns:p14="http://schemas.microsoft.com/office/powerpoint/2010/main" val="370718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2F24E1BC-05B5-4757-BA2A-D31E6C2DDDF6}" type="slidenum">
              <a:rPr lang="fr-FR" smtClean="0"/>
              <a:pPr>
                <a:defRPr/>
              </a:pPr>
              <a:t>‹N°›</a:t>
            </a:fld>
            <a:endParaRPr lang="fr-FR"/>
          </a:p>
        </p:txBody>
      </p:sp>
    </p:spTree>
    <p:extLst>
      <p:ext uri="{BB962C8B-B14F-4D97-AF65-F5344CB8AC3E}">
        <p14:creationId xmlns:p14="http://schemas.microsoft.com/office/powerpoint/2010/main" val="31960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A6751846-C2F2-4510-BD68-032F0105116E}" type="slidenum">
              <a:rPr lang="fr-FR" smtClean="0"/>
              <a:pPr>
                <a:defRPr/>
              </a:pPr>
              <a:t>‹N°›</a:t>
            </a:fld>
            <a:endParaRPr lang="fr-FR"/>
          </a:p>
        </p:txBody>
      </p:sp>
    </p:spTree>
    <p:extLst>
      <p:ext uri="{BB962C8B-B14F-4D97-AF65-F5344CB8AC3E}">
        <p14:creationId xmlns:p14="http://schemas.microsoft.com/office/powerpoint/2010/main" val="393211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B688A62-FE10-46B4-9A40-AC5D7BD537F5}" type="slidenum">
              <a:rPr lang="fr-FR" smtClean="0"/>
              <a:pPr>
                <a:defRPr/>
              </a:pPr>
              <a:t>‹N°›</a:t>
            </a:fld>
            <a:endParaRPr lang="fr-FR"/>
          </a:p>
        </p:txBody>
      </p:sp>
    </p:spTree>
    <p:extLst>
      <p:ext uri="{BB962C8B-B14F-4D97-AF65-F5344CB8AC3E}">
        <p14:creationId xmlns:p14="http://schemas.microsoft.com/office/powerpoint/2010/main" val="9278127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ecurite-sanitaire.org/" TargetMode="External"/><Relationship Id="rId2" Type="http://schemas.openxmlformats.org/officeDocument/2006/relationships/hyperlink" Target="http://www.securite-routiere.org/usagers/controlesanctions/ondrpjanvfev2011.html" TargetMode="External"/><Relationship Id="rId1" Type="http://schemas.openxmlformats.org/officeDocument/2006/relationships/slideLayout" Target="../slideLayouts/slideLayout2.xml"/><Relationship Id="rId6" Type="http://schemas.openxmlformats.org/officeDocument/2006/relationships/hyperlink" Target="http://www.securite-routiere.gouv.fr/la-securite-routiere/l-observatoire-national-interministeriel-de-la-securite-routiere/accidentalite-routiere/bilans-annuels" TargetMode="External"/><Relationship Id="rId5" Type="http://schemas.openxmlformats.org/officeDocument/2006/relationships/hyperlink" Target="http://www.securite-routiere.gouv.fr/" TargetMode="External"/><Relationship Id="rId4" Type="http://schemas.openxmlformats.org/officeDocument/2006/relationships/hyperlink" Target="http://www.lemonde.fr/securite-routiere/article/2015/03/17/deux-experts-demissionnent-du-conseil-national-de-la-securite-routiere-qu-ils-jugent-en-perdition_4594947_1655513.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333375"/>
            <a:ext cx="7848600" cy="1151409"/>
          </a:xfrm>
        </p:spPr>
        <p:txBody>
          <a:bodyPr>
            <a:normAutofit/>
          </a:bodyPr>
          <a:lstStyle/>
          <a:p>
            <a:pPr algn="ctr" eaLnBrk="1" hangingPunct="1"/>
            <a:r>
              <a:rPr lang="fr-FR" sz="2400" b="1" dirty="0"/>
              <a:t>Pourquoi ceux qui travaillent en aval de la production du handicap et de la mort sur les routes doivent avoir des connaissances </a:t>
            </a:r>
            <a:r>
              <a:rPr lang="fr-FR" sz="2400" b="1"/>
              <a:t>accidentologiques</a:t>
            </a:r>
            <a:r>
              <a:rPr lang="fr-FR" sz="2800" dirty="0"/>
              <a:t>	</a:t>
            </a:r>
          </a:p>
        </p:txBody>
      </p:sp>
      <p:sp>
        <p:nvSpPr>
          <p:cNvPr id="6147" name="Rectangle 3"/>
          <p:cNvSpPr>
            <a:spLocks noGrp="1" noChangeArrowheads="1"/>
          </p:cNvSpPr>
          <p:nvPr>
            <p:ph type="subTitle" idx="1"/>
          </p:nvPr>
        </p:nvSpPr>
        <p:spPr>
          <a:xfrm>
            <a:off x="827088" y="1628800"/>
            <a:ext cx="7489825" cy="4695801"/>
          </a:xfrm>
        </p:spPr>
        <p:txBody>
          <a:bodyPr>
            <a:normAutofit fontScale="62500" lnSpcReduction="20000"/>
          </a:bodyPr>
          <a:lstStyle/>
          <a:p>
            <a:r>
              <a:rPr lang="fr-FR" sz="2800" dirty="0">
                <a:solidFill>
                  <a:srgbClr val="CC0000"/>
                </a:solidFill>
              </a:rPr>
              <a:t>La prévention des risques pour la santé est souvent médicalisée, ce n’est pas le cas pour l’insécurité routière</a:t>
            </a:r>
          </a:p>
          <a:p>
            <a:r>
              <a:rPr lang="fr-FR" sz="2800" dirty="0">
                <a:solidFill>
                  <a:srgbClr val="CC0000"/>
                </a:solidFill>
              </a:rPr>
              <a:t>Les acteurs sont très divers (politiques, constructeurs automobiles, responsables d’infrastructures, associations, </a:t>
            </a:r>
            <a:r>
              <a:rPr lang="fr-FR" sz="2800" dirty="0" err="1">
                <a:solidFill>
                  <a:srgbClr val="CC0000"/>
                </a:solidFill>
              </a:rPr>
              <a:t>accidentologistes</a:t>
            </a:r>
            <a:r>
              <a:rPr lang="fr-FR" sz="2800" dirty="0">
                <a:solidFill>
                  <a:srgbClr val="CC0000"/>
                </a:solidFill>
              </a:rPr>
              <a:t> …)</a:t>
            </a:r>
          </a:p>
          <a:p>
            <a:r>
              <a:rPr lang="fr-FR" sz="2800" dirty="0">
                <a:solidFill>
                  <a:srgbClr val="CC0000"/>
                </a:solidFill>
              </a:rPr>
              <a:t>Les groupes de pression luttant contre la mise en œuvre des mesures de sécurité routière sont puissants et très actifs dans les  médias</a:t>
            </a:r>
          </a:p>
          <a:p>
            <a:r>
              <a:rPr lang="fr-FR" sz="2800" dirty="0">
                <a:solidFill>
                  <a:srgbClr val="CC0000"/>
                </a:solidFill>
              </a:rPr>
              <a:t>Parce que vous êtes confrontés au malheur humain provoqué par les accidents de la route, vous avez une légitimité pour prendre position sur ce problème </a:t>
            </a:r>
          </a:p>
          <a:p>
            <a:r>
              <a:rPr lang="fr-FR" sz="2800" dirty="0">
                <a:solidFill>
                  <a:srgbClr val="CC0000"/>
                </a:solidFill>
              </a:rPr>
              <a:t>Quand Philippe </a:t>
            </a:r>
            <a:r>
              <a:rPr lang="fr-FR" sz="2800" dirty="0" err="1">
                <a:solidFill>
                  <a:srgbClr val="CC0000"/>
                </a:solidFill>
              </a:rPr>
              <a:t>Azouvi</a:t>
            </a:r>
            <a:r>
              <a:rPr lang="fr-FR" sz="2800" dirty="0">
                <a:solidFill>
                  <a:srgbClr val="CC0000"/>
                </a:solidFill>
              </a:rPr>
              <a:t> s’est exprimé à C dans l’air en janvier 2018 sur la décision du Premier ministre de réduire à 80 km/h la vitesse maximale sur le réseau hors agglomération, il a soutenu efficacement ceux qui ont eu le courage de prendre cette décision</a:t>
            </a:r>
          </a:p>
          <a:p>
            <a:pPr algn="l"/>
            <a:r>
              <a:rPr lang="fr-FR" sz="2800" dirty="0">
                <a:solidFill>
                  <a:srgbClr val="CC0000"/>
                </a:solidFill>
              </a:rPr>
              <a:t>Un an après la décision prise en 2018 est partiellement remise en question, alors que le bilan 2019 est bon et que le nombre de vies épargnées concerne principalement les voies où la vitesse maximale a été abaissé à 80 km/h</a:t>
            </a:r>
          </a:p>
          <a:p>
            <a:pPr algn="l"/>
            <a:endParaRPr lang="fr-FR" sz="2800" dirty="0">
              <a:solidFill>
                <a:srgbClr val="CC0000"/>
              </a:solidFill>
            </a:endParaRPr>
          </a:p>
          <a:p>
            <a:endParaRPr lang="fr-FR" sz="2800" dirty="0">
              <a:solidFill>
                <a:srgbClr val="CC0000"/>
              </a:solidFill>
            </a:endParaRPr>
          </a:p>
          <a:p>
            <a:pPr eaLnBrk="1" hangingPunct="1"/>
            <a:r>
              <a:rPr lang="fr-FR" sz="2800" b="1" dirty="0"/>
              <a:t>Claude Got – 27 janvier 2020</a:t>
            </a:r>
          </a:p>
          <a:p>
            <a:pPr eaLnBrk="1" hangingPunct="1"/>
            <a:endParaRPr lang="fr-FR" sz="1800" dirty="0"/>
          </a:p>
        </p:txBody>
      </p:sp>
    </p:spTree>
    <p:extLst>
      <p:ext uri="{BB962C8B-B14F-4D97-AF65-F5344CB8AC3E}">
        <p14:creationId xmlns:p14="http://schemas.microsoft.com/office/powerpoint/2010/main" val="13909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Schéma de la typologie de l’accident</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7704" y="1825625"/>
            <a:ext cx="2608592" cy="4351338"/>
          </a:xfrm>
        </p:spPr>
      </p:pic>
    </p:spTree>
    <p:extLst>
      <p:ext uri="{BB962C8B-B14F-4D97-AF65-F5344CB8AC3E}">
        <p14:creationId xmlns:p14="http://schemas.microsoft.com/office/powerpoint/2010/main" val="398987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dirty="0"/>
              <a:t>Accident cyclo 2</a:t>
            </a:r>
          </a:p>
        </p:txBody>
      </p:sp>
      <p:pic>
        <p:nvPicPr>
          <p:cNvPr id="14339" name="Picture 4" descr="cyclo1"/>
          <p:cNvPicPr>
            <a:picLocks noGrp="1" noChangeAspect="1" noChangeArrowheads="1"/>
          </p:cNvPicPr>
          <p:nvPr>
            <p:ph idx="1"/>
          </p:nvPr>
        </p:nvPicPr>
        <p:blipFill>
          <a:blip r:embed="rId2" cstate="print"/>
          <a:srcRect/>
          <a:stretch>
            <a:fillRect/>
          </a:stretch>
        </p:blipFill>
        <p:spPr>
          <a:xfrm>
            <a:off x="2268538" y="333375"/>
            <a:ext cx="4735512" cy="6335713"/>
          </a:xfrm>
          <a:noFill/>
        </p:spPr>
      </p:pic>
    </p:spTree>
    <p:extLst>
      <p:ext uri="{BB962C8B-B14F-4D97-AF65-F5344CB8AC3E}">
        <p14:creationId xmlns:p14="http://schemas.microsoft.com/office/powerpoint/2010/main" val="373546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a:t>Accident cyclo 1</a:t>
            </a:r>
          </a:p>
        </p:txBody>
      </p:sp>
      <p:pic>
        <p:nvPicPr>
          <p:cNvPr id="13315" name="Picture 4" descr="cyclo2"/>
          <p:cNvPicPr>
            <a:picLocks noGrp="1" noChangeAspect="1" noChangeArrowheads="1"/>
          </p:cNvPicPr>
          <p:nvPr>
            <p:ph idx="1"/>
          </p:nvPr>
        </p:nvPicPr>
        <p:blipFill>
          <a:blip r:embed="rId2" cstate="print"/>
          <a:srcRect/>
          <a:stretch>
            <a:fillRect/>
          </a:stretch>
        </p:blipFill>
        <p:spPr>
          <a:xfrm>
            <a:off x="539750" y="549275"/>
            <a:ext cx="8064500" cy="6042025"/>
          </a:xfrm>
          <a:noFill/>
        </p:spPr>
      </p:pic>
    </p:spTree>
    <p:extLst>
      <p:ext uri="{BB962C8B-B14F-4D97-AF65-F5344CB8AC3E}">
        <p14:creationId xmlns:p14="http://schemas.microsoft.com/office/powerpoint/2010/main" val="90194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dirty="0"/>
              <a:t>Accident cyclo 3</a:t>
            </a:r>
          </a:p>
        </p:txBody>
      </p:sp>
      <p:pic>
        <p:nvPicPr>
          <p:cNvPr id="15363" name="Picture 4" descr="cyclo5"/>
          <p:cNvPicPr>
            <a:picLocks noGrp="1" noChangeAspect="1" noChangeArrowheads="1"/>
          </p:cNvPicPr>
          <p:nvPr>
            <p:ph idx="1"/>
          </p:nvPr>
        </p:nvPicPr>
        <p:blipFill>
          <a:blip r:embed="rId2" cstate="print"/>
          <a:srcRect/>
          <a:stretch>
            <a:fillRect/>
          </a:stretch>
        </p:blipFill>
        <p:spPr>
          <a:xfrm>
            <a:off x="900113" y="333375"/>
            <a:ext cx="7488237" cy="6229350"/>
          </a:xfrm>
          <a:noFill/>
        </p:spPr>
      </p:pic>
    </p:spTree>
    <p:extLst>
      <p:ext uri="{BB962C8B-B14F-4D97-AF65-F5344CB8AC3E}">
        <p14:creationId xmlns:p14="http://schemas.microsoft.com/office/powerpoint/2010/main" val="943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p:cNvSpPr>
            <a:spLocks noGrp="1"/>
          </p:cNvSpPr>
          <p:nvPr>
            <p:ph type="title"/>
          </p:nvPr>
        </p:nvSpPr>
        <p:spPr>
          <a:xfrm>
            <a:off x="457200" y="274638"/>
            <a:ext cx="7467600" cy="562074"/>
          </a:xfrm>
        </p:spPr>
        <p:txBody>
          <a:bodyPr>
            <a:normAutofit/>
          </a:bodyPr>
          <a:lstStyle/>
          <a:p>
            <a:r>
              <a:rPr lang="fr-FR" dirty="0"/>
              <a:t>Fracture circulaire de la base du crâne</a:t>
            </a:r>
          </a:p>
        </p:txBody>
      </p:sp>
      <p:pic>
        <p:nvPicPr>
          <p:cNvPr id="48" name="Espace réservé du contenu 4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4248472" cy="5554863"/>
          </a:xfrm>
        </p:spPr>
      </p:pic>
      <p:pic>
        <p:nvPicPr>
          <p:cNvPr id="50" name="Imag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377" y="1268760"/>
            <a:ext cx="4167471" cy="5554863"/>
          </a:xfrm>
          <a:prstGeom prst="rect">
            <a:avLst/>
          </a:prstGeom>
        </p:spPr>
      </p:pic>
    </p:spTree>
    <p:extLst>
      <p:ext uri="{BB962C8B-B14F-4D97-AF65-F5344CB8AC3E}">
        <p14:creationId xmlns:p14="http://schemas.microsoft.com/office/powerpoint/2010/main" val="339044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Expérimentation sur le cadavre</a:t>
            </a:r>
            <a:br>
              <a:rPr lang="fr-FR" dirty="0"/>
            </a:br>
            <a:r>
              <a:rPr lang="fr-FR" sz="2200" dirty="0"/>
              <a:t>(dans le cadre du don du corps pour la science)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8113" y="1825625"/>
            <a:ext cx="4427773" cy="4351338"/>
          </a:xfrm>
        </p:spPr>
      </p:pic>
    </p:spTree>
    <p:extLst>
      <p:ext uri="{BB962C8B-B14F-4D97-AF65-F5344CB8AC3E}">
        <p14:creationId xmlns:p14="http://schemas.microsoft.com/office/powerpoint/2010/main" val="228099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Mesures des paramètres utiles</a:t>
            </a:r>
            <a:br>
              <a:rPr lang="fr-FR" sz="2800" b="1" dirty="0"/>
            </a:br>
            <a:r>
              <a:rPr lang="fr-FR" sz="2800" b="1" dirty="0"/>
              <a:t>Forces au cours de la décélération</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324880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Observation des fractures</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104110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Caractérisation de la résistance du crâne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p:spPr>
      </p:pic>
    </p:spTree>
    <p:extLst>
      <p:ext uri="{BB962C8B-B14F-4D97-AF65-F5344CB8AC3E}">
        <p14:creationId xmlns:p14="http://schemas.microsoft.com/office/powerpoint/2010/main" val="94146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430" y="1825625"/>
            <a:ext cx="6769140" cy="4351338"/>
          </a:xfrm>
          <a:prstGeom prst="rect">
            <a:avLst/>
          </a:prstGeom>
        </p:spPr>
      </p:pic>
    </p:spTree>
    <p:extLst>
      <p:ext uri="{BB962C8B-B14F-4D97-AF65-F5344CB8AC3E}">
        <p14:creationId xmlns:p14="http://schemas.microsoft.com/office/powerpoint/2010/main" val="383113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27168" cy="850106"/>
          </a:xfrm>
        </p:spPr>
        <p:txBody>
          <a:bodyPr>
            <a:normAutofit fontScale="90000"/>
          </a:bodyPr>
          <a:lstStyle/>
          <a:p>
            <a:pPr algn="ctr"/>
            <a:r>
              <a:rPr lang="fr-FR" dirty="0"/>
              <a:t>Mortalité et kilomètres parcourus (1960-2014)</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12776"/>
            <a:ext cx="6227077" cy="4946469"/>
          </a:xfrm>
        </p:spPr>
      </p:pic>
    </p:spTree>
    <p:extLst>
      <p:ext uri="{BB962C8B-B14F-4D97-AF65-F5344CB8AC3E}">
        <p14:creationId xmlns:p14="http://schemas.microsoft.com/office/powerpoint/2010/main" val="79277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algn="ctr"/>
            <a:r>
              <a:rPr lang="fr-FR" sz="2800" b="1" dirty="0"/>
              <a:t>Documentation morphologique des lésions cérébrales (accident réel - hémorragie péri-veineuse)</a:t>
            </a:r>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88840"/>
            <a:ext cx="5897036" cy="4131136"/>
          </a:xfrm>
        </p:spPr>
      </p:pic>
    </p:spTree>
    <p:extLst>
      <p:ext uri="{BB962C8B-B14F-4D97-AF65-F5344CB8AC3E}">
        <p14:creationId xmlns:p14="http://schemas.microsoft.com/office/powerpoint/2010/main" val="221084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Documentation morphologique des lésions cérébrales (accident expérimental - injection)</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9987" y="1825625"/>
            <a:ext cx="5164025" cy="4351338"/>
          </a:xfrm>
        </p:spPr>
      </p:pic>
    </p:spTree>
    <p:extLst>
      <p:ext uri="{BB962C8B-B14F-4D97-AF65-F5344CB8AC3E}">
        <p14:creationId xmlns:p14="http://schemas.microsoft.com/office/powerpoint/2010/main" val="278405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Documentation morphologique des lésions cérébrales (accident expérimental - injection)</a:t>
            </a:r>
            <a:endParaRPr lang="fr-FR" sz="28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33853"/>
            <a:ext cx="6480720" cy="4536504"/>
          </a:xfrm>
        </p:spPr>
      </p:pic>
    </p:spTree>
    <p:extLst>
      <p:ext uri="{BB962C8B-B14F-4D97-AF65-F5344CB8AC3E}">
        <p14:creationId xmlns:p14="http://schemas.microsoft.com/office/powerpoint/2010/main" val="34571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Trois méthodes pour connaître</a:t>
            </a:r>
          </a:p>
        </p:txBody>
      </p:sp>
      <p:sp>
        <p:nvSpPr>
          <p:cNvPr id="3" name="Espace réservé du contenu 2"/>
          <p:cNvSpPr>
            <a:spLocks noGrp="1"/>
          </p:cNvSpPr>
          <p:nvPr>
            <p:ph idx="1"/>
          </p:nvPr>
        </p:nvSpPr>
        <p:spPr>
          <a:xfrm>
            <a:off x="457200" y="1844824"/>
            <a:ext cx="7467600" cy="4629128"/>
          </a:xfrm>
        </p:spPr>
        <p:txBody>
          <a:bodyPr/>
          <a:lstStyle/>
          <a:p>
            <a:r>
              <a:rPr lang="fr-FR" sz="2400" dirty="0"/>
              <a:t>Trois sources différentes</a:t>
            </a:r>
          </a:p>
          <a:p>
            <a:pPr lvl="1"/>
            <a:r>
              <a:rPr lang="fr-FR" sz="2400" dirty="0"/>
              <a:t>Études approfondies d’accidents</a:t>
            </a:r>
          </a:p>
          <a:p>
            <a:pPr lvl="2"/>
            <a:r>
              <a:rPr lang="fr-FR" sz="2000" dirty="0"/>
              <a:t>Coûteuses (équipes disponibles en permanence allant sur les lieux de l’accident)</a:t>
            </a:r>
          </a:p>
          <a:p>
            <a:pPr lvl="2"/>
            <a:r>
              <a:rPr lang="fr-FR" sz="2000" dirty="0"/>
              <a:t>Précises</a:t>
            </a:r>
          </a:p>
          <a:p>
            <a:pPr lvl="2"/>
            <a:r>
              <a:rPr lang="fr-FR" sz="2000" dirty="0"/>
              <a:t>Concernent un nombre réduit d’accidents</a:t>
            </a:r>
          </a:p>
          <a:p>
            <a:pPr lvl="1"/>
            <a:r>
              <a:rPr lang="fr-FR" sz="2400" dirty="0"/>
              <a:t>Etudes globales à partir des saisies codées par les policiers et les gendarmes pour tous les accidents corporels (Bordereaux d’Analyse des Accidents Corporels : BAAC)</a:t>
            </a:r>
          </a:p>
          <a:p>
            <a:pPr lvl="1"/>
            <a:r>
              <a:rPr lang="fr-FR" sz="2400" dirty="0"/>
              <a:t>Etudes de niveau intermédiaire à partir des procès verbaux d’accidents (exemple de l’étude SAM sur le rôle des stupéfiants dans les accidents mortels)</a:t>
            </a:r>
          </a:p>
        </p:txBody>
      </p:sp>
    </p:spTree>
    <p:extLst>
      <p:ext uri="{BB962C8B-B14F-4D97-AF65-F5344CB8AC3E}">
        <p14:creationId xmlns:p14="http://schemas.microsoft.com/office/powerpoint/2010/main" val="111926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dirty="0"/>
              <a:t>L’accident est le produit d’un système complexe mais </a:t>
            </a:r>
            <a:r>
              <a:rPr lang="fr-FR" sz="2800" dirty="0" err="1"/>
              <a:t>mais</a:t>
            </a:r>
            <a:r>
              <a:rPr lang="fr-FR" sz="2800" dirty="0"/>
              <a:t> modélisable</a:t>
            </a:r>
            <a:endParaRPr lang="fr-FR" dirty="0"/>
          </a:p>
        </p:txBody>
      </p:sp>
      <p:graphicFrame>
        <p:nvGraphicFramePr>
          <p:cNvPr id="4" name="Espace réservé du contenu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30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7772400" cy="1066800"/>
          </a:xfrm>
        </p:spPr>
        <p:txBody>
          <a:bodyPr>
            <a:normAutofit/>
          </a:bodyPr>
          <a:lstStyle/>
          <a:p>
            <a:pPr algn="ctr" eaLnBrk="1" hangingPunct="1"/>
            <a:r>
              <a:rPr lang="fr-FR" sz="2800" b="1" dirty="0"/>
              <a:t>Quels sont les partenaires et les facteurs possibles d’évolution dans une telle situation</a:t>
            </a:r>
          </a:p>
        </p:txBody>
      </p:sp>
      <p:sp>
        <p:nvSpPr>
          <p:cNvPr id="55299" name="Oval 3"/>
          <p:cNvSpPr>
            <a:spLocks noChangeArrowheads="1"/>
          </p:cNvSpPr>
          <p:nvPr/>
        </p:nvSpPr>
        <p:spPr bwMode="auto">
          <a:xfrm>
            <a:off x="3311525" y="3296513"/>
            <a:ext cx="2187575" cy="1371600"/>
          </a:xfrm>
          <a:prstGeom prst="ellipse">
            <a:avLst/>
          </a:prstGeom>
          <a:solidFill>
            <a:srgbClr val="FF6600"/>
          </a:solidFill>
          <a:ln w="9525">
            <a:solidFill>
              <a:schemeClr val="tx1"/>
            </a:solidFill>
            <a:round/>
            <a:headEnd/>
            <a:tailEnd/>
          </a:ln>
        </p:spPr>
        <p:txBody>
          <a:bodyPr wrap="none" anchor="ctr"/>
          <a:lstStyle/>
          <a:p>
            <a:r>
              <a:rPr lang="fr-FR" sz="2400" dirty="0"/>
              <a:t>Le danger</a:t>
            </a:r>
          </a:p>
          <a:p>
            <a:r>
              <a:rPr lang="fr-FR" sz="2400" dirty="0"/>
              <a:t>Le risque</a:t>
            </a:r>
          </a:p>
        </p:txBody>
      </p:sp>
      <p:sp>
        <p:nvSpPr>
          <p:cNvPr id="55300" name="Oval 5"/>
          <p:cNvSpPr>
            <a:spLocks noChangeArrowheads="1"/>
          </p:cNvSpPr>
          <p:nvPr/>
        </p:nvSpPr>
        <p:spPr bwMode="auto">
          <a:xfrm>
            <a:off x="3311525" y="1412776"/>
            <a:ext cx="1981200" cy="1524000"/>
          </a:xfrm>
          <a:prstGeom prst="ellipse">
            <a:avLst/>
          </a:prstGeom>
          <a:solidFill>
            <a:srgbClr val="CCFF33"/>
          </a:solidFill>
          <a:ln w="9525">
            <a:solidFill>
              <a:schemeClr val="tx1"/>
            </a:solidFill>
            <a:round/>
            <a:headEnd/>
            <a:tailEnd/>
          </a:ln>
        </p:spPr>
        <p:txBody>
          <a:bodyPr wrap="none" anchor="ctr"/>
          <a:lstStyle/>
          <a:p>
            <a:r>
              <a:rPr lang="fr-FR" sz="2400" dirty="0"/>
              <a:t>Les usagers</a:t>
            </a:r>
          </a:p>
          <a:p>
            <a:r>
              <a:rPr lang="fr-FR" sz="2400" dirty="0"/>
              <a:t>Leur famille</a:t>
            </a:r>
          </a:p>
        </p:txBody>
      </p:sp>
      <p:sp>
        <p:nvSpPr>
          <p:cNvPr id="55301" name="Oval 7"/>
          <p:cNvSpPr>
            <a:spLocks noChangeArrowheads="1"/>
          </p:cNvSpPr>
          <p:nvPr/>
        </p:nvSpPr>
        <p:spPr bwMode="auto">
          <a:xfrm>
            <a:off x="660517" y="3403876"/>
            <a:ext cx="1828800" cy="1447800"/>
          </a:xfrm>
          <a:prstGeom prst="ellipse">
            <a:avLst/>
          </a:prstGeom>
          <a:solidFill>
            <a:schemeClr val="accent1"/>
          </a:solidFill>
          <a:ln w="9525">
            <a:solidFill>
              <a:schemeClr val="tx1"/>
            </a:solidFill>
            <a:round/>
            <a:headEnd/>
            <a:tailEnd/>
          </a:ln>
        </p:spPr>
        <p:txBody>
          <a:bodyPr wrap="none" anchor="ctr"/>
          <a:lstStyle/>
          <a:p>
            <a:r>
              <a:rPr lang="fr-FR" sz="2400" dirty="0"/>
              <a:t>Les groupes</a:t>
            </a:r>
          </a:p>
          <a:p>
            <a:r>
              <a:rPr lang="fr-FR" sz="2400" dirty="0"/>
              <a:t>de pression</a:t>
            </a:r>
          </a:p>
        </p:txBody>
      </p:sp>
      <p:sp>
        <p:nvSpPr>
          <p:cNvPr id="55302" name="Oval 9"/>
          <p:cNvSpPr>
            <a:spLocks noChangeArrowheads="1"/>
          </p:cNvSpPr>
          <p:nvPr/>
        </p:nvSpPr>
        <p:spPr bwMode="auto">
          <a:xfrm>
            <a:off x="1331913" y="4941888"/>
            <a:ext cx="1752600" cy="1295400"/>
          </a:xfrm>
          <a:prstGeom prst="ellipse">
            <a:avLst/>
          </a:prstGeom>
          <a:solidFill>
            <a:schemeClr val="accent1"/>
          </a:solidFill>
          <a:ln w="9525">
            <a:solidFill>
              <a:schemeClr val="tx1"/>
            </a:solidFill>
            <a:round/>
            <a:headEnd/>
            <a:tailEnd/>
          </a:ln>
        </p:spPr>
        <p:txBody>
          <a:bodyPr wrap="none" anchor="ctr"/>
          <a:lstStyle/>
          <a:p>
            <a:r>
              <a:rPr lang="fr-FR" sz="2400" dirty="0"/>
              <a:t>Les experts</a:t>
            </a:r>
          </a:p>
        </p:txBody>
      </p:sp>
      <p:sp>
        <p:nvSpPr>
          <p:cNvPr id="55303" name="Oval 11"/>
          <p:cNvSpPr>
            <a:spLocks noChangeArrowheads="1"/>
          </p:cNvSpPr>
          <p:nvPr/>
        </p:nvSpPr>
        <p:spPr bwMode="auto">
          <a:xfrm>
            <a:off x="3276600" y="5013325"/>
            <a:ext cx="1905000" cy="1447800"/>
          </a:xfrm>
          <a:prstGeom prst="ellipse">
            <a:avLst/>
          </a:prstGeom>
          <a:solidFill>
            <a:srgbClr val="FF9900"/>
          </a:solidFill>
          <a:ln w="9525">
            <a:solidFill>
              <a:schemeClr val="tx1"/>
            </a:solidFill>
            <a:round/>
            <a:headEnd/>
            <a:tailEnd/>
          </a:ln>
        </p:spPr>
        <p:txBody>
          <a:bodyPr wrap="none" anchor="ctr"/>
          <a:lstStyle/>
          <a:p>
            <a:r>
              <a:rPr lang="fr-FR" sz="2400" dirty="0"/>
              <a:t>L’économie</a:t>
            </a:r>
          </a:p>
        </p:txBody>
      </p:sp>
      <p:sp>
        <p:nvSpPr>
          <p:cNvPr id="55304" name="Oval 13"/>
          <p:cNvSpPr>
            <a:spLocks noChangeArrowheads="1"/>
          </p:cNvSpPr>
          <p:nvPr/>
        </p:nvSpPr>
        <p:spPr bwMode="auto">
          <a:xfrm>
            <a:off x="5499100" y="4724401"/>
            <a:ext cx="2097236" cy="1295400"/>
          </a:xfrm>
          <a:prstGeom prst="ellipse">
            <a:avLst/>
          </a:prstGeom>
          <a:solidFill>
            <a:srgbClr val="FF9900"/>
          </a:solidFill>
          <a:ln w="9525">
            <a:solidFill>
              <a:schemeClr val="tx1"/>
            </a:solidFill>
            <a:round/>
            <a:headEnd/>
            <a:tailEnd/>
          </a:ln>
        </p:spPr>
        <p:txBody>
          <a:bodyPr wrap="none" anchor="ctr"/>
          <a:lstStyle/>
          <a:p>
            <a:r>
              <a:rPr lang="fr-FR" sz="2400" dirty="0"/>
              <a:t>Les décideurs</a:t>
            </a:r>
          </a:p>
        </p:txBody>
      </p:sp>
      <p:sp>
        <p:nvSpPr>
          <p:cNvPr id="55305" name="Oval 15"/>
          <p:cNvSpPr>
            <a:spLocks noChangeArrowheads="1"/>
          </p:cNvSpPr>
          <p:nvPr/>
        </p:nvSpPr>
        <p:spPr bwMode="auto">
          <a:xfrm>
            <a:off x="6300788" y="3284538"/>
            <a:ext cx="1676400" cy="1295400"/>
          </a:xfrm>
          <a:prstGeom prst="ellipse">
            <a:avLst/>
          </a:prstGeom>
          <a:solidFill>
            <a:schemeClr val="accent1"/>
          </a:solidFill>
          <a:ln w="9525">
            <a:solidFill>
              <a:schemeClr val="tx1"/>
            </a:solidFill>
            <a:round/>
            <a:headEnd/>
            <a:tailEnd/>
          </a:ln>
        </p:spPr>
        <p:txBody>
          <a:bodyPr wrap="none" anchor="ctr"/>
          <a:lstStyle/>
          <a:p>
            <a:r>
              <a:rPr lang="fr-FR" sz="2400" dirty="0"/>
              <a:t>Les juges</a:t>
            </a:r>
          </a:p>
        </p:txBody>
      </p:sp>
      <p:sp>
        <p:nvSpPr>
          <p:cNvPr id="55306" name="Oval 17"/>
          <p:cNvSpPr>
            <a:spLocks noChangeArrowheads="1"/>
          </p:cNvSpPr>
          <p:nvPr/>
        </p:nvSpPr>
        <p:spPr bwMode="auto">
          <a:xfrm>
            <a:off x="1255713" y="1942065"/>
            <a:ext cx="1828800" cy="1371600"/>
          </a:xfrm>
          <a:prstGeom prst="ellipse">
            <a:avLst/>
          </a:prstGeom>
          <a:solidFill>
            <a:srgbClr val="FF9900"/>
          </a:solidFill>
          <a:ln w="9525">
            <a:solidFill>
              <a:schemeClr val="tx1"/>
            </a:solidFill>
            <a:round/>
            <a:headEnd/>
            <a:tailEnd/>
          </a:ln>
        </p:spPr>
        <p:txBody>
          <a:bodyPr wrap="none" anchor="ctr"/>
          <a:lstStyle/>
          <a:p>
            <a:r>
              <a:rPr lang="fr-FR" sz="2400" dirty="0"/>
              <a:t>Les médias</a:t>
            </a:r>
          </a:p>
        </p:txBody>
      </p:sp>
      <p:sp>
        <p:nvSpPr>
          <p:cNvPr id="55307" name="Oval 19"/>
          <p:cNvSpPr>
            <a:spLocks noChangeArrowheads="1"/>
          </p:cNvSpPr>
          <p:nvPr/>
        </p:nvSpPr>
        <p:spPr bwMode="auto">
          <a:xfrm>
            <a:off x="5651500" y="1844675"/>
            <a:ext cx="1872828" cy="1295400"/>
          </a:xfrm>
          <a:prstGeom prst="ellipse">
            <a:avLst/>
          </a:prstGeom>
          <a:solidFill>
            <a:schemeClr val="accent1"/>
          </a:solidFill>
          <a:ln w="9525">
            <a:solidFill>
              <a:schemeClr val="tx1"/>
            </a:solidFill>
            <a:round/>
            <a:headEnd/>
            <a:tailEnd/>
          </a:ln>
        </p:spPr>
        <p:txBody>
          <a:bodyPr wrap="none" anchor="ctr"/>
          <a:lstStyle/>
          <a:p>
            <a:r>
              <a:rPr lang="fr-FR" sz="2400" dirty="0"/>
              <a:t>Les </a:t>
            </a:r>
          </a:p>
          <a:p>
            <a:r>
              <a:rPr lang="fr-FR" sz="2400" dirty="0"/>
              <a:t>formateurs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fr-FR" sz="3200" dirty="0"/>
              <a:t>Comment réduire le risque par des mesures de prévention ?</a:t>
            </a:r>
          </a:p>
        </p:txBody>
      </p:sp>
      <p:sp>
        <p:nvSpPr>
          <p:cNvPr id="11267" name="Rectangle 3"/>
          <p:cNvSpPr>
            <a:spLocks noChangeArrowheads="1"/>
          </p:cNvSpPr>
          <p:nvPr/>
        </p:nvSpPr>
        <p:spPr bwMode="auto">
          <a:xfrm flipH="1" flipV="1">
            <a:off x="8229600" y="2057400"/>
            <a:ext cx="76200" cy="76200"/>
          </a:xfrm>
          <a:prstGeom prst="rect">
            <a:avLst/>
          </a:prstGeom>
          <a:noFill/>
          <a:ln w="9525">
            <a:noFill/>
            <a:miter lim="800000"/>
            <a:headEnd/>
            <a:tailEnd/>
          </a:ln>
        </p:spPr>
        <p:txBody>
          <a:bodyPr rot="10800000" anchor="ctr"/>
          <a:lstStyle/>
          <a:p>
            <a:endParaRPr lang="fr-FR" sz="3200">
              <a:solidFill>
                <a:schemeClr val="tx2"/>
              </a:solidFill>
            </a:endParaRPr>
          </a:p>
        </p:txBody>
      </p:sp>
      <p:sp>
        <p:nvSpPr>
          <p:cNvPr id="11268" name="Oval 4"/>
          <p:cNvSpPr>
            <a:spLocks noChangeArrowheads="1"/>
          </p:cNvSpPr>
          <p:nvPr/>
        </p:nvSpPr>
        <p:spPr bwMode="auto">
          <a:xfrm>
            <a:off x="2339752" y="2204864"/>
            <a:ext cx="3962400" cy="2362200"/>
          </a:xfrm>
          <a:prstGeom prst="ellipse">
            <a:avLst/>
          </a:prstGeom>
          <a:solidFill>
            <a:srgbClr val="FF99CC"/>
          </a:solidFill>
          <a:ln w="9525">
            <a:solidFill>
              <a:schemeClr val="tx1"/>
            </a:solidFill>
            <a:round/>
            <a:headEnd/>
            <a:tailEnd/>
          </a:ln>
        </p:spPr>
        <p:txBody>
          <a:bodyPr wrap="none" anchor="ctr"/>
          <a:lstStyle/>
          <a:p>
            <a:r>
              <a:rPr lang="fr-FR" sz="2400" dirty="0"/>
              <a:t>Action sur </a:t>
            </a:r>
            <a:r>
              <a:rPr lang="fr-FR" sz="2400" dirty="0">
                <a:solidFill>
                  <a:srgbClr val="FF0000"/>
                </a:solidFill>
              </a:rPr>
              <a:t>l’usager</a:t>
            </a:r>
          </a:p>
          <a:p>
            <a:r>
              <a:rPr lang="fr-FR" sz="2400" dirty="0"/>
              <a:t>Education et Formation</a:t>
            </a:r>
          </a:p>
          <a:p>
            <a:r>
              <a:rPr lang="fr-FR" sz="2400" dirty="0"/>
              <a:t>Dissuasion</a:t>
            </a:r>
          </a:p>
          <a:p>
            <a:r>
              <a:rPr lang="fr-FR" sz="2400" dirty="0"/>
              <a:t>(Police + Justice)</a:t>
            </a:r>
          </a:p>
        </p:txBody>
      </p:sp>
      <p:sp>
        <p:nvSpPr>
          <p:cNvPr id="11269" name="Oval 5"/>
          <p:cNvSpPr>
            <a:spLocks noChangeArrowheads="1"/>
          </p:cNvSpPr>
          <p:nvPr/>
        </p:nvSpPr>
        <p:spPr bwMode="auto">
          <a:xfrm>
            <a:off x="381000" y="4038600"/>
            <a:ext cx="3581400" cy="2362200"/>
          </a:xfrm>
          <a:prstGeom prst="ellipse">
            <a:avLst/>
          </a:prstGeom>
          <a:solidFill>
            <a:srgbClr val="99FFCC"/>
          </a:solidFill>
          <a:ln w="9525">
            <a:solidFill>
              <a:schemeClr val="tx1"/>
            </a:solidFill>
            <a:round/>
            <a:headEnd/>
            <a:tailEnd/>
          </a:ln>
        </p:spPr>
        <p:txBody>
          <a:bodyPr wrap="none" anchor="ctr"/>
          <a:lstStyle/>
          <a:p>
            <a:r>
              <a:rPr lang="fr-FR" sz="2400" dirty="0"/>
              <a:t>Action sur</a:t>
            </a:r>
          </a:p>
          <a:p>
            <a:r>
              <a:rPr lang="fr-FR" sz="2400" dirty="0">
                <a:solidFill>
                  <a:srgbClr val="FF0000"/>
                </a:solidFill>
              </a:rPr>
              <a:t>l’infrastructure</a:t>
            </a:r>
          </a:p>
          <a:p>
            <a:r>
              <a:rPr lang="fr-FR" sz="2400" dirty="0"/>
              <a:t>Sécurité primaire et</a:t>
            </a:r>
          </a:p>
          <a:p>
            <a:r>
              <a:rPr lang="fr-FR" sz="2400" dirty="0"/>
              <a:t>Secondaire :obstacles</a:t>
            </a:r>
          </a:p>
        </p:txBody>
      </p:sp>
      <p:sp>
        <p:nvSpPr>
          <p:cNvPr id="11270" name="Oval 6"/>
          <p:cNvSpPr>
            <a:spLocks noChangeArrowheads="1"/>
          </p:cNvSpPr>
          <p:nvPr/>
        </p:nvSpPr>
        <p:spPr bwMode="auto">
          <a:xfrm>
            <a:off x="3657600" y="4267200"/>
            <a:ext cx="3505200" cy="2209800"/>
          </a:xfrm>
          <a:prstGeom prst="ellipse">
            <a:avLst/>
          </a:prstGeom>
          <a:solidFill>
            <a:srgbClr val="CCECFF"/>
          </a:solidFill>
          <a:ln w="9525">
            <a:solidFill>
              <a:schemeClr val="tx1"/>
            </a:solidFill>
            <a:round/>
            <a:headEnd/>
            <a:tailEnd/>
          </a:ln>
        </p:spPr>
        <p:txBody>
          <a:bodyPr wrap="none" anchor="ctr"/>
          <a:lstStyle/>
          <a:p>
            <a:r>
              <a:rPr lang="fr-FR" sz="2400" dirty="0"/>
              <a:t>Action sur le </a:t>
            </a:r>
            <a:r>
              <a:rPr lang="fr-FR" sz="2400" dirty="0">
                <a:solidFill>
                  <a:srgbClr val="FF0000"/>
                </a:solidFill>
              </a:rPr>
              <a:t>véhicule</a:t>
            </a:r>
          </a:p>
          <a:p>
            <a:r>
              <a:rPr lang="fr-FR" sz="2400" dirty="0"/>
              <a:t>Sécurité primaire et</a:t>
            </a:r>
          </a:p>
          <a:p>
            <a:r>
              <a:rPr lang="fr-FR" sz="2400" dirty="0"/>
              <a:t>secondaire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684213" y="333375"/>
            <a:ext cx="7772400" cy="1143000"/>
          </a:xfrm>
        </p:spPr>
        <p:txBody>
          <a:bodyPr>
            <a:normAutofit/>
          </a:bodyPr>
          <a:lstStyle/>
          <a:p>
            <a:pPr algn="ctr" eaLnBrk="1" hangingPunct="1"/>
            <a:r>
              <a:rPr lang="fr-FR" sz="4000" dirty="0"/>
              <a:t> </a:t>
            </a:r>
            <a:r>
              <a:rPr lang="fr-FR" sz="4000" b="1" dirty="0"/>
              <a:t>Trois domaines pour agir</a:t>
            </a:r>
          </a:p>
        </p:txBody>
      </p:sp>
      <p:sp>
        <p:nvSpPr>
          <p:cNvPr id="12291" name="Rectangle 8"/>
          <p:cNvSpPr>
            <a:spLocks noGrp="1" noChangeArrowheads="1"/>
          </p:cNvSpPr>
          <p:nvPr>
            <p:ph idx="1"/>
          </p:nvPr>
        </p:nvSpPr>
        <p:spPr>
          <a:xfrm>
            <a:off x="685800" y="1700213"/>
            <a:ext cx="7772400" cy="4897437"/>
          </a:xfrm>
        </p:spPr>
        <p:txBody>
          <a:bodyPr>
            <a:normAutofit/>
          </a:bodyPr>
          <a:lstStyle/>
          <a:p>
            <a:pPr eaLnBrk="1" hangingPunct="1"/>
            <a:r>
              <a:rPr lang="fr-FR" sz="2400" dirty="0"/>
              <a:t>La sécurité primaire (avant l’accident)</a:t>
            </a:r>
          </a:p>
          <a:p>
            <a:pPr lvl="1"/>
            <a:r>
              <a:rPr lang="fr-FR" sz="2400" dirty="0"/>
              <a:t>Actions capables de réduire l’influence des facteurs produisant l’accident (vitesse, respect des règles)</a:t>
            </a:r>
          </a:p>
          <a:p>
            <a:pPr eaLnBrk="1" hangingPunct="1"/>
            <a:r>
              <a:rPr lang="fr-FR" sz="2400" dirty="0"/>
              <a:t>La sécurité secondaire (pendant l’accident)</a:t>
            </a:r>
          </a:p>
          <a:p>
            <a:pPr lvl="1"/>
            <a:r>
              <a:rPr lang="fr-FR" sz="2400" dirty="0"/>
              <a:t>Actions capables de réduire l’influence des facteurs produisant les lésions (structure du véhicule, ceintures, sacs gonflables, infrastructures protectrices)</a:t>
            </a:r>
          </a:p>
          <a:p>
            <a:pPr eaLnBrk="1" hangingPunct="1"/>
            <a:r>
              <a:rPr lang="fr-FR" sz="2400" dirty="0"/>
              <a:t>La sécurité tertiaire (après l’accident)</a:t>
            </a:r>
          </a:p>
          <a:p>
            <a:pPr lvl="1" eaLnBrk="1" hangingPunct="1"/>
            <a:r>
              <a:rPr lang="fr-FR" sz="2400" dirty="0"/>
              <a:t>Actions capables de réduire les conséquences des lésions produites lors de l’accident (SMUR, SAMU, Hôpitaux)</a:t>
            </a:r>
          </a:p>
        </p:txBody>
      </p:sp>
    </p:spTree>
    <p:extLst>
      <p:ext uri="{BB962C8B-B14F-4D97-AF65-F5344CB8AC3E}">
        <p14:creationId xmlns:p14="http://schemas.microsoft.com/office/powerpoint/2010/main" val="122211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Facteur de risque constant lié à l’usager et au véhicule : la vitesse</a:t>
            </a:r>
          </a:p>
        </p:txBody>
      </p:sp>
      <p:sp>
        <p:nvSpPr>
          <p:cNvPr id="4" name="Espace réservé du contenu 2"/>
          <p:cNvSpPr>
            <a:spLocks noGrp="1"/>
          </p:cNvSpPr>
          <p:nvPr>
            <p:ph idx="1"/>
          </p:nvPr>
        </p:nvSpPr>
        <p:spPr>
          <a:xfrm>
            <a:off x="457200" y="2276872"/>
            <a:ext cx="7467600" cy="4197080"/>
          </a:xfrm>
        </p:spPr>
        <p:txBody>
          <a:bodyPr>
            <a:normAutofit/>
          </a:bodyPr>
          <a:lstStyle/>
          <a:p>
            <a:r>
              <a:rPr lang="fr-FR" sz="2800" i="1" dirty="0"/>
              <a:t>« La vitesse n’est pas un facteur d’accident comme les autres, puisqu’inhérent à la notion même de déplacement. La vitesse constitue le seul facteur réellement causal d’accidents, les autres facteurs habituellement avancés comme tels n’étant que des facteurs secondaires (ne serait-ce que parce qu’ils sont inopérants à vitesse nulle) venant « seulement » accentuer la relation vitesse-accident (ou l’atténuer pour les facteurs protecteurs ».(Bernard Laumon)</a:t>
            </a:r>
            <a:endParaRPr lang="fr-FR" sz="2800" dirty="0"/>
          </a:p>
          <a:p>
            <a:endParaRPr lang="fr-FR" dirty="0"/>
          </a:p>
        </p:txBody>
      </p:sp>
    </p:spTree>
    <p:extLst>
      <p:ext uri="{BB962C8B-B14F-4D97-AF65-F5344CB8AC3E}">
        <p14:creationId xmlns:p14="http://schemas.microsoft.com/office/powerpoint/2010/main" val="2926615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defRPr sz="1800" b="1" i="0" u="none" strike="noStrike" kern="1200" baseline="0">
                <a:solidFill>
                  <a:sysClr val="windowText" lastClr="000000"/>
                </a:solidFill>
                <a:latin typeface="+mn-lt"/>
                <a:ea typeface="+mn-ea"/>
                <a:cs typeface="+mn-cs"/>
              </a:defRPr>
            </a:pPr>
            <a:r>
              <a:rPr lang="en-US" sz="2200" b="1" dirty="0" err="1">
                <a:solidFill>
                  <a:sysClr val="windowText" lastClr="000000"/>
                </a:solidFill>
              </a:rPr>
              <a:t>réduction</a:t>
            </a:r>
            <a:r>
              <a:rPr lang="en-US" sz="2200" b="1" dirty="0">
                <a:solidFill>
                  <a:sysClr val="windowText" lastClr="000000"/>
                </a:solidFill>
              </a:rPr>
              <a:t> du </a:t>
            </a:r>
            <a:r>
              <a:rPr lang="en-US" sz="2200" b="1" dirty="0" err="1">
                <a:solidFill>
                  <a:sysClr val="windowText" lastClr="000000"/>
                </a:solidFill>
              </a:rPr>
              <a:t>risque</a:t>
            </a:r>
            <a:r>
              <a:rPr lang="en-US" sz="2200" b="1" dirty="0">
                <a:solidFill>
                  <a:sysClr val="windowText" lastClr="000000"/>
                </a:solidFill>
              </a:rPr>
              <a:t> </a:t>
            </a:r>
            <a:r>
              <a:rPr lang="en-US" sz="2200" b="1" dirty="0" err="1">
                <a:solidFill>
                  <a:sysClr val="windowText" lastClr="000000"/>
                </a:solidFill>
              </a:rPr>
              <a:t>d'accident</a:t>
            </a:r>
            <a:r>
              <a:rPr lang="en-US" sz="2200" b="1" dirty="0">
                <a:solidFill>
                  <a:sysClr val="windowText" lastClr="000000"/>
                </a:solidFill>
              </a:rPr>
              <a:t> </a:t>
            </a:r>
            <a:r>
              <a:rPr lang="en-US" sz="2200" b="1" dirty="0" err="1">
                <a:solidFill>
                  <a:sysClr val="windowText" lastClr="000000"/>
                </a:solidFill>
              </a:rPr>
              <a:t>mortel</a:t>
            </a:r>
            <a:r>
              <a:rPr lang="en-US" sz="2200" b="1" dirty="0">
                <a:solidFill>
                  <a:sysClr val="windowText" lastClr="000000"/>
                </a:solidFill>
              </a:rPr>
              <a:t> en </a:t>
            </a:r>
            <a:r>
              <a:rPr lang="en-US" sz="2200" b="1" dirty="0" err="1">
                <a:solidFill>
                  <a:sysClr val="windowText" lastClr="000000"/>
                </a:solidFill>
              </a:rPr>
              <a:t>fonction</a:t>
            </a:r>
            <a:r>
              <a:rPr lang="en-US" sz="2200" b="1" dirty="0">
                <a:solidFill>
                  <a:sysClr val="windowText" lastClr="000000"/>
                </a:solidFill>
              </a:rPr>
              <a:t> de la </a:t>
            </a:r>
            <a:r>
              <a:rPr lang="en-US" sz="2200" b="1" dirty="0" err="1">
                <a:solidFill>
                  <a:sysClr val="windowText" lastClr="000000"/>
                </a:solidFill>
              </a:rPr>
              <a:t>vitesse</a:t>
            </a:r>
            <a:r>
              <a:rPr lang="en-US" sz="2200" b="1" dirty="0">
                <a:solidFill>
                  <a:sysClr val="windowText" lastClr="000000"/>
                </a:solidFill>
              </a:rPr>
              <a:t> </a:t>
            </a:r>
            <a:r>
              <a:rPr lang="en-US" sz="2200" b="1" dirty="0" err="1">
                <a:solidFill>
                  <a:sysClr val="windowText" lastClr="000000"/>
                </a:solidFill>
              </a:rPr>
              <a:t>moyenne</a:t>
            </a:r>
            <a:r>
              <a:rPr lang="en-US" sz="2200" b="1" dirty="0">
                <a:solidFill>
                  <a:sysClr val="windowText" lastClr="000000"/>
                </a:solidFill>
              </a:rPr>
              <a:t> (Nilsson) </a:t>
            </a:r>
            <a:br>
              <a:rPr lang="en-US" sz="2200" b="1" dirty="0">
                <a:solidFill>
                  <a:sysClr val="windowText" lastClr="000000"/>
                </a:solidFill>
              </a:rPr>
            </a:br>
            <a:r>
              <a:rPr lang="en-US" sz="2200" b="1" dirty="0">
                <a:solidFill>
                  <a:sysClr val="windowText" lastClr="000000"/>
                </a:solidFill>
              </a:rPr>
              <a:t>A</a:t>
            </a:r>
            <a:r>
              <a:rPr lang="en-US" sz="2200" b="1" baseline="-25000" dirty="0">
                <a:solidFill>
                  <a:sysClr val="windowText" lastClr="000000"/>
                </a:solidFill>
              </a:rPr>
              <a:t>2 =</a:t>
            </a:r>
            <a:r>
              <a:rPr lang="en-US" sz="2200" b="1" dirty="0">
                <a:solidFill>
                  <a:sysClr val="windowText" lastClr="000000"/>
                </a:solidFill>
              </a:rPr>
              <a:t> A</a:t>
            </a:r>
            <a:r>
              <a:rPr lang="en-US" sz="2200" b="1" baseline="-25000" dirty="0">
                <a:solidFill>
                  <a:sysClr val="windowText" lastClr="000000"/>
                </a:solidFill>
              </a:rPr>
              <a:t>1</a:t>
            </a:r>
            <a:r>
              <a:rPr lang="en-US" sz="2200" b="1" dirty="0">
                <a:solidFill>
                  <a:sysClr val="windowText" lastClr="000000"/>
                </a:solidFill>
              </a:rPr>
              <a:t> </a:t>
            </a:r>
            <a:r>
              <a:rPr lang="en-US" sz="1600" b="1" dirty="0">
                <a:solidFill>
                  <a:sysClr val="windowText" lastClr="000000"/>
                </a:solidFill>
              </a:rPr>
              <a:t>x</a:t>
            </a:r>
            <a:r>
              <a:rPr lang="en-US" sz="2200" b="1" dirty="0">
                <a:solidFill>
                  <a:sysClr val="windowText" lastClr="000000"/>
                </a:solidFill>
              </a:rPr>
              <a:t> (V</a:t>
            </a:r>
            <a:r>
              <a:rPr lang="en-US" sz="2200" b="1" baseline="-25000" dirty="0">
                <a:solidFill>
                  <a:sysClr val="windowText" lastClr="000000"/>
                </a:solidFill>
              </a:rPr>
              <a:t>2</a:t>
            </a:r>
            <a:r>
              <a:rPr lang="en-US" sz="2200" b="1" dirty="0">
                <a:solidFill>
                  <a:sysClr val="windowText" lastClr="000000"/>
                </a:solidFill>
              </a:rPr>
              <a:t>/V</a:t>
            </a:r>
            <a:r>
              <a:rPr lang="en-US" sz="2200" b="1" baseline="-25000" dirty="0">
                <a:solidFill>
                  <a:sysClr val="windowText" lastClr="000000"/>
                </a:solidFill>
              </a:rPr>
              <a:t>1</a:t>
            </a:r>
            <a:r>
              <a:rPr lang="en-US" sz="2200" b="1" dirty="0">
                <a:solidFill>
                  <a:sysClr val="windowText" lastClr="000000"/>
                </a:solidFill>
              </a:rPr>
              <a:t>)</a:t>
            </a:r>
            <a:r>
              <a:rPr lang="en-US" sz="2200" b="1" baseline="30000" dirty="0">
                <a:solidFill>
                  <a:sysClr val="windowText" lastClr="000000"/>
                </a:solidFill>
              </a:rPr>
              <a:t>4</a:t>
            </a:r>
            <a:br>
              <a:rPr lang="en-US" sz="3200" b="1" dirty="0">
                <a:solidFill>
                  <a:sysClr val="windowText" lastClr="000000"/>
                </a:solidFill>
              </a:rPr>
            </a:br>
            <a:endParaRPr lang="fr-FR" dirty="0"/>
          </a:p>
        </p:txBody>
      </p:sp>
      <p:pic>
        <p:nvPicPr>
          <p:cNvPr id="8" name="Espace réservé du contenu 7">
            <a:extLst>
              <a:ext uri="{FF2B5EF4-FFF2-40B4-BE49-F238E27FC236}">
                <a16:creationId xmlns:a16="http://schemas.microsoft.com/office/drawing/2014/main" id="{D4647096-7065-43F1-9486-AADD9565A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978" y="1825625"/>
            <a:ext cx="5560043" cy="4351338"/>
          </a:xfrm>
        </p:spPr>
      </p:pic>
    </p:spTree>
    <p:extLst>
      <p:ext uri="{BB962C8B-B14F-4D97-AF65-F5344CB8AC3E}">
        <p14:creationId xmlns:p14="http://schemas.microsoft.com/office/powerpoint/2010/main" val="365094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686499865"/>
              </p:ext>
            </p:extLst>
          </p:nvPr>
        </p:nvGraphicFramePr>
        <p:xfrm>
          <a:off x="457200" y="1600200"/>
          <a:ext cx="8363272" cy="4925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457200" y="274638"/>
            <a:ext cx="7467600" cy="994122"/>
          </a:xfrm>
        </p:spPr>
        <p:txBody>
          <a:bodyPr>
            <a:normAutofit fontScale="90000"/>
          </a:bodyPr>
          <a:lstStyle/>
          <a:p>
            <a:pPr algn="ctr"/>
            <a:r>
              <a:rPr lang="fr-FR" dirty="0"/>
              <a:t>La mortalité au kilomètre parcouru a été divisée par 17,5 en 50 ans</a:t>
            </a:r>
          </a:p>
        </p:txBody>
      </p:sp>
    </p:spTree>
    <p:extLst>
      <p:ext uri="{BB962C8B-B14F-4D97-AF65-F5344CB8AC3E}">
        <p14:creationId xmlns:p14="http://schemas.microsoft.com/office/powerpoint/2010/main" val="288005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D041F-6E42-4B70-A3A2-AE1B01CDF270}"/>
              </a:ext>
            </a:extLst>
          </p:cNvPr>
          <p:cNvSpPr>
            <a:spLocks noGrp="1"/>
          </p:cNvSpPr>
          <p:nvPr>
            <p:ph type="title"/>
          </p:nvPr>
        </p:nvSpPr>
        <p:spPr/>
        <p:txBody>
          <a:bodyPr>
            <a:normAutofit/>
          </a:bodyPr>
          <a:lstStyle/>
          <a:p>
            <a:pPr algn="ctr"/>
            <a:r>
              <a:rPr lang="fr-FR" sz="2800" dirty="0"/>
              <a:t>L’effet de la vitesse s’exerce sur tous les autres dénombrements de l’accidentalité</a:t>
            </a:r>
            <a:br>
              <a:rPr lang="fr-FR" sz="2800" dirty="0"/>
            </a:br>
            <a:r>
              <a:rPr lang="fr-FR" sz="2000" dirty="0"/>
              <a:t>graphique de Bernard Laumon</a:t>
            </a:r>
          </a:p>
        </p:txBody>
      </p:sp>
      <p:pic>
        <p:nvPicPr>
          <p:cNvPr id="5" name="Espace réservé du contenu 4">
            <a:extLst>
              <a:ext uri="{FF2B5EF4-FFF2-40B4-BE49-F238E27FC236}">
                <a16:creationId xmlns:a16="http://schemas.microsoft.com/office/drawing/2014/main" id="{73DEDA27-6AF3-4DEF-AC37-E1AE7C7C6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2045494"/>
            <a:ext cx="5930900" cy="3911600"/>
          </a:xfrm>
        </p:spPr>
      </p:pic>
    </p:spTree>
    <p:extLst>
      <p:ext uri="{BB962C8B-B14F-4D97-AF65-F5344CB8AC3E}">
        <p14:creationId xmlns:p14="http://schemas.microsoft.com/office/powerpoint/2010/main" val="307661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a:t>La relation alcoolémie / risque</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825" y="1825625"/>
            <a:ext cx="6350350" cy="4351338"/>
          </a:xfrm>
        </p:spPr>
      </p:pic>
    </p:spTree>
    <p:extLst>
      <p:ext uri="{BB962C8B-B14F-4D97-AF65-F5344CB8AC3E}">
        <p14:creationId xmlns:p14="http://schemas.microsoft.com/office/powerpoint/2010/main" val="3678473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calcul du risque relatif approché lié à l’alcoolémie (odds ratio)</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1644607"/>
            <a:ext cx="7675192" cy="4611497"/>
          </a:xfrm>
        </p:spPr>
      </p:pic>
    </p:spTree>
    <p:extLst>
      <p:ext uri="{BB962C8B-B14F-4D97-AF65-F5344CB8AC3E}">
        <p14:creationId xmlns:p14="http://schemas.microsoft.com/office/powerpoint/2010/main" val="169305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Le surrisque masculin lié à l’alcool est très important, mais ce n’est pas </a:t>
            </a:r>
            <a:r>
              <a:rPr lang="fr-FR" b="1"/>
              <a:t>le seul</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994694"/>
            <a:ext cx="7543800" cy="4013200"/>
          </a:xfrm>
        </p:spPr>
      </p:pic>
    </p:spTree>
    <p:extLst>
      <p:ext uri="{BB962C8B-B14F-4D97-AF65-F5344CB8AC3E}">
        <p14:creationId xmlns:p14="http://schemas.microsoft.com/office/powerpoint/2010/main" val="84510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r>
              <a:rPr lang="fr-FR" sz="3200" b="1" dirty="0"/>
              <a:t>La différence entre la compréhension et l’action efficace</a:t>
            </a:r>
          </a:p>
        </p:txBody>
      </p:sp>
      <p:sp>
        <p:nvSpPr>
          <p:cNvPr id="19459" name="Rectangle 3"/>
          <p:cNvSpPr>
            <a:spLocks noGrp="1" noChangeArrowheads="1"/>
          </p:cNvSpPr>
          <p:nvPr>
            <p:ph idx="1"/>
          </p:nvPr>
        </p:nvSpPr>
        <p:spPr>
          <a:xfrm>
            <a:off x="457200" y="1988840"/>
            <a:ext cx="7467600" cy="4485112"/>
          </a:xfrm>
        </p:spPr>
        <p:txBody>
          <a:bodyPr>
            <a:normAutofit/>
          </a:bodyPr>
          <a:lstStyle/>
          <a:p>
            <a:pPr eaLnBrk="1" hangingPunct="1">
              <a:lnSpc>
                <a:spcPct val="90000"/>
              </a:lnSpc>
            </a:pPr>
            <a:r>
              <a:rPr lang="fr-FR" sz="2800" dirty="0"/>
              <a:t>Un des accidents pris comme exemple mettait en évidence le danger des obstacles fixes rigides en bordure des chaussées, notamment les arbres</a:t>
            </a:r>
          </a:p>
          <a:p>
            <a:pPr eaLnBrk="1" hangingPunct="1">
              <a:lnSpc>
                <a:spcPct val="90000"/>
              </a:lnSpc>
            </a:pPr>
            <a:r>
              <a:rPr lang="fr-FR" sz="2800" dirty="0"/>
              <a:t>Ce risque est identifié depuis des décennies,</a:t>
            </a:r>
          </a:p>
          <a:p>
            <a:pPr eaLnBrk="1" hangingPunct="1">
              <a:lnSpc>
                <a:spcPct val="90000"/>
              </a:lnSpc>
            </a:pPr>
            <a:r>
              <a:rPr lang="fr-FR" sz="2800" dirty="0"/>
              <a:t>Des recommandations sont faites aux responsables des infrastructures</a:t>
            </a:r>
          </a:p>
          <a:p>
            <a:pPr eaLnBrk="1" hangingPunct="1">
              <a:lnSpc>
                <a:spcPct val="90000"/>
              </a:lnSpc>
            </a:pPr>
            <a:r>
              <a:rPr lang="fr-FR" sz="2800" dirty="0"/>
              <a:t>Mais des plantations sont encore faites en bordure des chaussées au lieu de les reporter au-delà des fossés ou de placer des glissières</a:t>
            </a:r>
          </a:p>
          <a:p>
            <a:pPr eaLnBrk="1" hangingPunct="1">
              <a:lnSpc>
                <a:spcPct val="90000"/>
              </a:lnSpc>
            </a:pPr>
            <a:r>
              <a:rPr lang="fr-FR" sz="2800" b="1" dirty="0"/>
              <a:t>La connaissance ne garantit pas l’efficacité.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t>arbre</a:t>
            </a:r>
          </a:p>
        </p:txBody>
      </p:sp>
      <p:pic>
        <p:nvPicPr>
          <p:cNvPr id="20483" name="Picture 4" descr="A1A"/>
          <p:cNvPicPr>
            <a:picLocks noGrp="1" noChangeAspect="1" noChangeArrowheads="1"/>
          </p:cNvPicPr>
          <p:nvPr>
            <p:ph idx="1"/>
          </p:nvPr>
        </p:nvPicPr>
        <p:blipFill>
          <a:blip r:embed="rId2" cstate="print"/>
          <a:srcRect/>
          <a:stretch>
            <a:fillRect/>
          </a:stretch>
        </p:blipFill>
        <p:spPr>
          <a:xfrm>
            <a:off x="755650" y="549275"/>
            <a:ext cx="7993063" cy="5786438"/>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99519"/>
            <a:ext cx="8064896" cy="2697968"/>
          </a:xfrm>
          <a:prstGeom prst="rect">
            <a:avLst/>
          </a:prstGeom>
        </p:spPr>
      </p:pic>
      <p:sp>
        <p:nvSpPr>
          <p:cNvPr id="2" name="Titre 1">
            <a:extLst>
              <a:ext uri="{FF2B5EF4-FFF2-40B4-BE49-F238E27FC236}">
                <a16:creationId xmlns:a16="http://schemas.microsoft.com/office/drawing/2014/main" id="{2A9783A7-58D5-4F4D-8C9B-FEA4481E8364}"/>
              </a:ext>
            </a:extLst>
          </p:cNvPr>
          <p:cNvSpPr>
            <a:spLocks noGrp="1"/>
          </p:cNvSpPr>
          <p:nvPr>
            <p:ph type="title"/>
          </p:nvPr>
        </p:nvSpPr>
        <p:spPr/>
        <p:txBody>
          <a:bodyPr>
            <a:normAutofit/>
          </a:bodyPr>
          <a:lstStyle/>
          <a:p>
            <a:pPr algn="ctr"/>
            <a:r>
              <a:rPr lang="fr-FR" sz="2800" dirty="0"/>
              <a:t>Un aménagement dangereux, l’autre protecteur</a:t>
            </a:r>
          </a:p>
        </p:txBody>
      </p:sp>
      <p:sp>
        <p:nvSpPr>
          <p:cNvPr id="3" name="Espace réservé du contenu 2">
            <a:extLst>
              <a:ext uri="{FF2B5EF4-FFF2-40B4-BE49-F238E27FC236}">
                <a16:creationId xmlns:a16="http://schemas.microsoft.com/office/drawing/2014/main" id="{5B900D52-06F3-4AA2-A987-386DE6D6036A}"/>
              </a:ext>
            </a:extLst>
          </p:cNvPr>
          <p:cNvSpPr>
            <a:spLocks noGrp="1"/>
          </p:cNvSpPr>
          <p:nvPr>
            <p:ph sz="half" idx="1"/>
          </p:nvPr>
        </p:nvSpPr>
        <p:spPr/>
        <p:txBody>
          <a:bodyPr/>
          <a:lstStyle/>
          <a:p>
            <a:endParaRPr lang="fr-FR"/>
          </a:p>
        </p:txBody>
      </p:sp>
      <p:sp>
        <p:nvSpPr>
          <p:cNvPr id="5" name="Espace réservé du contenu 4">
            <a:extLst>
              <a:ext uri="{FF2B5EF4-FFF2-40B4-BE49-F238E27FC236}">
                <a16:creationId xmlns:a16="http://schemas.microsoft.com/office/drawing/2014/main" id="{0D2B554E-F5EB-4A76-8B4B-6FA91CAA35FC}"/>
              </a:ext>
            </a:extLst>
          </p:cNvPr>
          <p:cNvSpPr>
            <a:spLocks noGrp="1"/>
          </p:cNvSpPr>
          <p:nvPr>
            <p:ph sz="half" idx="2"/>
          </p:nvPr>
        </p:nvSpPr>
        <p:spPr/>
        <p:txBody>
          <a:bodyPr/>
          <a:lstStyle/>
          <a:p>
            <a:endParaRPr lang="fr-FR"/>
          </a:p>
        </p:txBody>
      </p:sp>
    </p:spTree>
    <p:extLst>
      <p:ext uri="{BB962C8B-B14F-4D97-AF65-F5344CB8AC3E}">
        <p14:creationId xmlns:p14="http://schemas.microsoft.com/office/powerpoint/2010/main" val="114610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ctr" eaLnBrk="1" hangingPunct="1"/>
            <a:r>
              <a:rPr lang="fr-FR" sz="4000" b="1" dirty="0"/>
              <a:t>Protection au niveau des véhicules</a:t>
            </a:r>
          </a:p>
        </p:txBody>
      </p:sp>
      <p:sp>
        <p:nvSpPr>
          <p:cNvPr id="21507" name="Rectangle 3"/>
          <p:cNvSpPr>
            <a:spLocks noGrp="1" noChangeArrowheads="1"/>
          </p:cNvSpPr>
          <p:nvPr>
            <p:ph idx="1"/>
          </p:nvPr>
        </p:nvSpPr>
        <p:spPr/>
        <p:txBody>
          <a:bodyPr/>
          <a:lstStyle/>
          <a:p>
            <a:pPr eaLnBrk="1" hangingPunct="1"/>
            <a:r>
              <a:rPr lang="fr-FR" sz="3200" dirty="0"/>
              <a:t>L’analyse des accidents impliquant des piétons a mis en évidence :</a:t>
            </a:r>
          </a:p>
          <a:p>
            <a:pPr lvl="1" eaLnBrk="1" hangingPunct="1"/>
            <a:r>
              <a:rPr lang="fr-FR" sz="2800" dirty="0"/>
              <a:t>L’importance de la forme de l’avant des véhicules</a:t>
            </a:r>
          </a:p>
          <a:p>
            <a:pPr lvl="1" eaLnBrk="1" hangingPunct="1"/>
            <a:r>
              <a:rPr lang="fr-FR" sz="2800" dirty="0"/>
              <a:t>La nécessité de placer les pare-chocs au niveau des jambes et non à celui des genoux</a:t>
            </a:r>
          </a:p>
          <a:p>
            <a:pPr lvl="1" eaLnBrk="1" hangingPunct="1"/>
            <a:r>
              <a:rPr lang="fr-FR" sz="2800" dirty="0"/>
              <a:t>La nécessité de réduire la rigidité des éléments pouvant heurter les piétons.</a:t>
            </a:r>
          </a:p>
          <a:p>
            <a:pPr eaLnBrk="1" hangingPunct="1"/>
            <a:r>
              <a:rPr lang="fr-FR" sz="3200" dirty="0"/>
              <a:t>Ces connaissances n’empêchent pas les dérives les plus évidentes de se développer.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a:t>Pare choc normal</a:t>
            </a:r>
          </a:p>
        </p:txBody>
      </p:sp>
      <p:pic>
        <p:nvPicPr>
          <p:cNvPr id="22531" name="Picture 4" descr="DSCN0249"/>
          <p:cNvPicPr>
            <a:picLocks noGrp="1" noChangeAspect="1" noChangeArrowheads="1"/>
          </p:cNvPicPr>
          <p:nvPr>
            <p:ph idx="1"/>
          </p:nvPr>
        </p:nvPicPr>
        <p:blipFill>
          <a:blip r:embed="rId2" cstate="print"/>
          <a:srcRect/>
          <a:stretch>
            <a:fillRect/>
          </a:stretch>
        </p:blipFill>
        <p:spPr>
          <a:xfrm>
            <a:off x="827088" y="692150"/>
            <a:ext cx="7561262" cy="554513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a:t>Véhicule inadapté</a:t>
            </a:r>
          </a:p>
        </p:txBody>
      </p:sp>
      <p:pic>
        <p:nvPicPr>
          <p:cNvPr id="23555" name="Picture 4" descr="DSCN0225"/>
          <p:cNvPicPr>
            <a:picLocks noGrp="1" noChangeAspect="1" noChangeArrowheads="1"/>
          </p:cNvPicPr>
          <p:nvPr>
            <p:ph idx="1"/>
          </p:nvPr>
        </p:nvPicPr>
        <p:blipFill>
          <a:blip r:embed="rId2" cstate="print"/>
          <a:srcRect/>
          <a:stretch>
            <a:fillRect/>
          </a:stretch>
        </p:blipFill>
        <p:spPr>
          <a:xfrm>
            <a:off x="971550" y="404813"/>
            <a:ext cx="7777163" cy="5903912"/>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77BF606-38EB-4A42-861D-50D0B1217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85" y="620688"/>
            <a:ext cx="7570247" cy="5774222"/>
          </a:xfrm>
          <a:prstGeom prst="rect">
            <a:avLst/>
          </a:prstGeom>
        </p:spPr>
      </p:pic>
    </p:spTree>
    <p:extLst>
      <p:ext uri="{BB962C8B-B14F-4D97-AF65-F5344CB8AC3E}">
        <p14:creationId xmlns:p14="http://schemas.microsoft.com/office/powerpoint/2010/main" val="2746033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50" y="365126"/>
            <a:ext cx="7886700" cy="1460499"/>
          </a:xfrm>
        </p:spPr>
        <p:txBody>
          <a:bodyPr>
            <a:normAutofit fontScale="90000"/>
          </a:bodyPr>
          <a:lstStyle/>
          <a:p>
            <a:pPr algn="ctr" eaLnBrk="1" hangingPunct="1"/>
            <a:r>
              <a:rPr lang="fr-FR" sz="4000" b="1" dirty="0"/>
              <a:t>Vitesse sur la route</a:t>
            </a:r>
            <a:br>
              <a:rPr lang="fr-FR" sz="3200" b="1" dirty="0"/>
            </a:br>
            <a:r>
              <a:rPr lang="fr-FR" sz="3200" b="1" dirty="0"/>
              <a:t>un conflit d’intérêts majeur</a:t>
            </a:r>
            <a:br>
              <a:rPr lang="fr-FR" sz="3200" b="1" dirty="0"/>
            </a:br>
            <a:br>
              <a:rPr lang="fr-FR" sz="3200" dirty="0"/>
            </a:br>
            <a:r>
              <a:rPr lang="fr-FR" sz="3200" b="1" dirty="0">
                <a:solidFill>
                  <a:srgbClr val="CC0000"/>
                </a:solidFill>
              </a:rPr>
              <a:t>avantages</a:t>
            </a:r>
            <a:r>
              <a:rPr lang="fr-FR" sz="3200" b="1" dirty="0"/>
              <a:t> </a:t>
            </a:r>
            <a:r>
              <a:rPr lang="fr-FR" sz="3200" dirty="0"/>
              <a:t>                   </a:t>
            </a:r>
            <a:r>
              <a:rPr lang="fr-FR" sz="3200" b="1" dirty="0">
                <a:solidFill>
                  <a:srgbClr val="CC0000"/>
                </a:solidFill>
              </a:rPr>
              <a:t>inconvénients</a:t>
            </a:r>
          </a:p>
        </p:txBody>
      </p:sp>
      <p:sp>
        <p:nvSpPr>
          <p:cNvPr id="26627" name="Rectangle 3"/>
          <p:cNvSpPr>
            <a:spLocks noGrp="1" noChangeArrowheads="1"/>
          </p:cNvSpPr>
          <p:nvPr>
            <p:ph sz="half" idx="1"/>
          </p:nvPr>
        </p:nvSpPr>
        <p:spPr>
          <a:xfrm>
            <a:off x="628650" y="2204863"/>
            <a:ext cx="3871342" cy="3972099"/>
          </a:xfrm>
        </p:spPr>
        <p:txBody>
          <a:bodyPr>
            <a:normAutofit fontScale="92500" lnSpcReduction="20000"/>
          </a:bodyPr>
          <a:lstStyle/>
          <a:p>
            <a:pPr eaLnBrk="1" hangingPunct="1">
              <a:lnSpc>
                <a:spcPct val="90000"/>
              </a:lnSpc>
            </a:pPr>
            <a:r>
              <a:rPr lang="fr-FR" sz="2400" b="1" dirty="0"/>
              <a:t>Réduit le temps d’un parcours </a:t>
            </a:r>
          </a:p>
          <a:p>
            <a:pPr lvl="1"/>
            <a:r>
              <a:rPr lang="fr-FR" sz="2100" b="1" dirty="0"/>
              <a:t>Gain pour les loisirs, la vie chez soi</a:t>
            </a:r>
          </a:p>
          <a:p>
            <a:pPr lvl="1"/>
            <a:r>
              <a:rPr lang="fr-FR" sz="2100" b="1" dirty="0"/>
              <a:t>Gain de productivité (discutable, si des parcours sont plus lents il faut plus de personnels pour faire le même travail ce qui est favorable à l’emploi)</a:t>
            </a:r>
          </a:p>
          <a:p>
            <a:pPr eaLnBrk="1" hangingPunct="1">
              <a:lnSpc>
                <a:spcPct val="90000"/>
              </a:lnSpc>
            </a:pPr>
            <a:r>
              <a:rPr lang="fr-FR" sz="2400" b="1" dirty="0"/>
              <a:t>Peut donner du plaisir</a:t>
            </a:r>
          </a:p>
        </p:txBody>
      </p:sp>
      <p:sp>
        <p:nvSpPr>
          <p:cNvPr id="26628" name="Rectangle 4"/>
          <p:cNvSpPr>
            <a:spLocks noGrp="1" noChangeArrowheads="1"/>
          </p:cNvSpPr>
          <p:nvPr>
            <p:ph sz="half" idx="2"/>
          </p:nvPr>
        </p:nvSpPr>
        <p:spPr>
          <a:xfrm>
            <a:off x="4629150" y="2204863"/>
            <a:ext cx="3886200" cy="3972100"/>
          </a:xfrm>
        </p:spPr>
        <p:txBody>
          <a:bodyPr>
            <a:normAutofit fontScale="92500" lnSpcReduction="20000"/>
          </a:bodyPr>
          <a:lstStyle/>
          <a:p>
            <a:pPr eaLnBrk="1" hangingPunct="1"/>
            <a:endParaRPr lang="fr-FR" sz="2400" b="1" dirty="0"/>
          </a:p>
          <a:p>
            <a:pPr eaLnBrk="1" hangingPunct="1"/>
            <a:r>
              <a:rPr lang="fr-FR" sz="2400" b="1" dirty="0"/>
              <a:t>Produit du malheur humain évitable</a:t>
            </a:r>
          </a:p>
          <a:p>
            <a:pPr eaLnBrk="1" hangingPunct="1"/>
            <a:r>
              <a:rPr lang="fr-FR" sz="2400" b="1" dirty="0"/>
              <a:t>Le risque d’accident suit une fonction exponentielle de la vitesse</a:t>
            </a:r>
          </a:p>
          <a:p>
            <a:pPr eaLnBrk="1" hangingPunct="1"/>
            <a:r>
              <a:rPr lang="fr-FR" sz="2400" b="1" dirty="0"/>
              <a:t>La consommation des véhicules s’accroît avec la vitesse (production de CO</a:t>
            </a:r>
            <a:r>
              <a:rPr lang="fr-FR" sz="2400" b="1" baseline="30000" dirty="0"/>
              <a:t>2</a:t>
            </a:r>
            <a:r>
              <a:rPr lang="fr-FR" sz="2400" b="1" dirty="0"/>
              <a:t> accrue, pollution </a:t>
            </a:r>
            <a:r>
              <a:rPr lang="fr-FR" sz="2400" b="1" dirty="0" err="1"/>
              <a:t>acccrue</a:t>
            </a:r>
            <a:r>
              <a:rPr lang="fr-FR" sz="2400" b="1" dirty="0"/>
              <a:t>)</a:t>
            </a:r>
          </a:p>
          <a:p>
            <a:pPr eaLnBrk="1" hangingPunct="1"/>
            <a:r>
              <a:rPr lang="fr-FR" sz="2400" b="1" dirty="0"/>
              <a:t>Facteur de discrimination sociale (âge)</a:t>
            </a:r>
          </a:p>
          <a:p>
            <a:pPr eaLnBrk="1" hangingPunct="1"/>
            <a:r>
              <a:rPr lang="fr-FR" sz="2400" b="1" dirty="0"/>
              <a:t>Coût financier (importation de carburant, accidents…)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grandes catégories d’action sur la vitesse</a:t>
            </a:r>
          </a:p>
        </p:txBody>
      </p:sp>
      <p:sp>
        <p:nvSpPr>
          <p:cNvPr id="5" name="Espace réservé du contenu 4"/>
          <p:cNvSpPr>
            <a:spLocks noGrp="1"/>
          </p:cNvSpPr>
          <p:nvPr>
            <p:ph idx="1"/>
          </p:nvPr>
        </p:nvSpPr>
        <p:spPr/>
        <p:txBody>
          <a:bodyPr/>
          <a:lstStyle/>
          <a:p>
            <a:r>
              <a:rPr lang="fr-FR" b="1" dirty="0"/>
              <a:t>Agir sur le véhicule</a:t>
            </a:r>
          </a:p>
          <a:p>
            <a:pPr lvl="1"/>
            <a:r>
              <a:rPr lang="fr-FR" dirty="0"/>
              <a:t>Limiter la vitesse à la construction</a:t>
            </a:r>
          </a:p>
          <a:p>
            <a:pPr lvl="1"/>
            <a:r>
              <a:rPr lang="fr-FR" dirty="0"/>
              <a:t>Limiter automatiquement la vitesse en fonction de la vitesse maximale autorisée localement (LAVIA)</a:t>
            </a:r>
          </a:p>
          <a:p>
            <a:r>
              <a:rPr lang="fr-FR" b="1" dirty="0"/>
              <a:t>Agir sur l’usager</a:t>
            </a:r>
          </a:p>
          <a:p>
            <a:pPr lvl="1"/>
            <a:r>
              <a:rPr lang="fr-FR" dirty="0"/>
              <a:t>Dispositif de contrôle et de sanction</a:t>
            </a:r>
          </a:p>
          <a:p>
            <a:pPr lvl="2"/>
            <a:r>
              <a:rPr lang="fr-FR" sz="1800" dirty="0"/>
              <a:t>Avec interception</a:t>
            </a:r>
          </a:p>
          <a:p>
            <a:pPr lvl="2"/>
            <a:r>
              <a:rPr lang="fr-FR" sz="1800" dirty="0"/>
              <a:t>automatisé</a:t>
            </a:r>
          </a:p>
          <a:p>
            <a:pPr lvl="1"/>
            <a:r>
              <a:rPr lang="fr-FR" dirty="0"/>
              <a:t>Avertir lors du dépassement de la vitesse maximale autorisée localement</a:t>
            </a:r>
          </a:p>
          <a:p>
            <a:pPr lvl="1"/>
            <a:r>
              <a:rPr lang="fr-FR" dirty="0"/>
              <a:t>Enregistreur (boites noires) faisant craindre l’établissement facile d’une responsabilité</a:t>
            </a:r>
          </a:p>
          <a:p>
            <a:r>
              <a:rPr lang="fr-FR" b="1" dirty="0"/>
              <a:t>Agir sur l’infrastructure</a:t>
            </a:r>
          </a:p>
          <a:p>
            <a:pPr lvl="1"/>
            <a:r>
              <a:rPr lang="fr-FR" dirty="0"/>
              <a:t>Dos d’âne, plateaux surélevés</a:t>
            </a:r>
          </a:p>
          <a:p>
            <a:pPr lvl="1"/>
            <a:r>
              <a:rPr lang="fr-FR" dirty="0"/>
              <a:t>chicanes</a:t>
            </a:r>
          </a:p>
        </p:txBody>
      </p:sp>
    </p:spTree>
    <p:extLst>
      <p:ext uri="{BB962C8B-B14F-4D97-AF65-F5344CB8AC3E}">
        <p14:creationId xmlns:p14="http://schemas.microsoft.com/office/powerpoint/2010/main" val="167552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a:t>Chicanes d’entrée de village</a:t>
            </a:r>
          </a:p>
        </p:txBody>
      </p:sp>
      <p:pic>
        <p:nvPicPr>
          <p:cNvPr id="36867" name="Picture 3" descr="C4Afavrieux"/>
          <p:cNvPicPr>
            <a:picLocks noChangeAspect="1" noChangeArrowheads="1"/>
          </p:cNvPicPr>
          <p:nvPr/>
        </p:nvPicPr>
        <p:blipFill>
          <a:blip r:embed="rId2" cstate="print"/>
          <a:srcRect/>
          <a:stretch>
            <a:fillRect/>
          </a:stretch>
        </p:blipFill>
        <p:spPr bwMode="auto">
          <a:xfrm>
            <a:off x="152400" y="482600"/>
            <a:ext cx="8686800" cy="5791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r-FR"/>
              <a:t>Accident de rond point</a:t>
            </a:r>
          </a:p>
        </p:txBody>
      </p:sp>
      <p:pic>
        <p:nvPicPr>
          <p:cNvPr id="41987" name="Picture 3" descr="rondpointaccidentA"/>
          <p:cNvPicPr>
            <a:picLocks noChangeAspect="1" noChangeArrowheads="1"/>
          </p:cNvPicPr>
          <p:nvPr/>
        </p:nvPicPr>
        <p:blipFill>
          <a:blip r:embed="rId2" cstate="print"/>
          <a:srcRect/>
          <a:stretch>
            <a:fillRect/>
          </a:stretch>
        </p:blipFill>
        <p:spPr bwMode="auto">
          <a:xfrm>
            <a:off x="457200" y="709613"/>
            <a:ext cx="8686800" cy="57419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fr-FR"/>
              <a:t>Accident de rond point 2</a:t>
            </a:r>
          </a:p>
        </p:txBody>
      </p:sp>
      <p:pic>
        <p:nvPicPr>
          <p:cNvPr id="43011" name="Picture 3" descr="rondpointaccidentB"/>
          <p:cNvPicPr>
            <a:picLocks noChangeAspect="1" noChangeArrowheads="1"/>
          </p:cNvPicPr>
          <p:nvPr/>
        </p:nvPicPr>
        <p:blipFill>
          <a:blip r:embed="rId2" cstate="print"/>
          <a:srcRect/>
          <a:stretch>
            <a:fillRect/>
          </a:stretch>
        </p:blipFill>
        <p:spPr bwMode="auto">
          <a:xfrm>
            <a:off x="990600" y="593725"/>
            <a:ext cx="7543800" cy="59721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b="1" dirty="0"/>
              <a:t>Les limites de l’action politique dans le domaine de la maîtrise des vitesses maximales</a:t>
            </a:r>
          </a:p>
        </p:txBody>
      </p:sp>
      <p:sp>
        <p:nvSpPr>
          <p:cNvPr id="4" name="Espace réservé du contenu 3"/>
          <p:cNvSpPr>
            <a:spLocks noGrp="1"/>
          </p:cNvSpPr>
          <p:nvPr>
            <p:ph idx="1"/>
          </p:nvPr>
        </p:nvSpPr>
        <p:spPr/>
        <p:txBody>
          <a:bodyPr>
            <a:normAutofit lnSpcReduction="10000"/>
          </a:bodyPr>
          <a:lstStyle/>
          <a:p>
            <a:r>
              <a:rPr lang="fr-FR" dirty="0"/>
              <a:t>Etude produite par la Ligue contre la violence routière pour assurer la promotion des « voitures citoyennes »</a:t>
            </a:r>
          </a:p>
          <a:p>
            <a:r>
              <a:rPr lang="fr-FR" dirty="0"/>
              <a:t>1427 véhicules représentant l’ensemble de l’offre (fin 2012)</a:t>
            </a:r>
          </a:p>
          <a:p>
            <a:pPr lvl="1"/>
            <a:r>
              <a:rPr lang="fr-FR" dirty="0"/>
              <a:t>Vitesse maximale moyenne des véhicules à essence : 199,4 km/h</a:t>
            </a:r>
          </a:p>
          <a:p>
            <a:pPr lvl="1"/>
            <a:r>
              <a:rPr lang="fr-FR" dirty="0"/>
              <a:t>Vitesse maximale moyenne des véhicules alimentés au gazole : 196,3 km/h</a:t>
            </a:r>
          </a:p>
          <a:p>
            <a:r>
              <a:rPr lang="fr-FR" dirty="0"/>
              <a:t>Les assureurs classent les véhicules en groupes en fonction des dommages financiers qu’ils auront à assumer</a:t>
            </a:r>
          </a:p>
          <a:p>
            <a:r>
              <a:rPr lang="fr-FR" dirty="0"/>
              <a:t>Le coefficient de corrélation entre le groupe des assureurs et trois caractéristiques du véhicule </a:t>
            </a:r>
            <a:r>
              <a:rPr lang="fr-FR" b="1" dirty="0"/>
              <a:t>(la masse, la vitesse maximale et la puissance)</a:t>
            </a:r>
            <a:r>
              <a:rPr lang="fr-FR" dirty="0"/>
              <a:t>  :</a:t>
            </a:r>
          </a:p>
          <a:p>
            <a:pPr lvl="1"/>
            <a:r>
              <a:rPr lang="fr-FR" dirty="0"/>
              <a:t>Essence : 0,984</a:t>
            </a:r>
          </a:p>
          <a:p>
            <a:pPr lvl="1"/>
            <a:r>
              <a:rPr lang="fr-FR" dirty="0"/>
              <a:t>Diesel : 0,975</a:t>
            </a:r>
          </a:p>
          <a:p>
            <a:r>
              <a:rPr lang="fr-FR" dirty="0"/>
              <a:t>Cela signifie que la quasi-totalité des dommages produits sont liés statistiquement à ces trois variables. </a:t>
            </a:r>
          </a:p>
        </p:txBody>
      </p:sp>
    </p:spTree>
    <p:extLst>
      <p:ext uri="{BB962C8B-B14F-4D97-AF65-F5344CB8AC3E}">
        <p14:creationId xmlns:p14="http://schemas.microsoft.com/office/powerpoint/2010/main" val="387401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404664"/>
            <a:ext cx="7427168" cy="1440160"/>
          </a:xfrm>
          <a:solidFill>
            <a:schemeClr val="bg1"/>
          </a:solidFill>
        </p:spPr>
        <p:txBody>
          <a:bodyPr>
            <a:noAutofit/>
          </a:bodyPr>
          <a:lstStyle/>
          <a:p>
            <a:pPr algn="ctr" eaLnBrk="1" hangingPunct="1"/>
            <a:r>
              <a:rPr lang="fr-FR" sz="2000" b="1" dirty="0"/>
              <a:t>Le coût relatif des dommages corporels chez des tiers en fonction du groupe de tarification des assureurs était déjà établi en 1984</a:t>
            </a:r>
            <a:br>
              <a:rPr lang="fr-FR" sz="2000" b="1" dirty="0"/>
            </a:br>
            <a:r>
              <a:rPr lang="fr-FR" sz="2000" b="1" dirty="0"/>
              <a:t>1 à 4 : les plus petits véhicules, 13 et + : les plus puissants.</a:t>
            </a:r>
            <a:br>
              <a:rPr lang="fr-FR" sz="2000" b="1" dirty="0"/>
            </a:br>
            <a:r>
              <a:rPr lang="fr-FR" sz="2000" b="1" dirty="0"/>
              <a:t>Ces derniers produisaient 18 fois plus de dommages corporels chez des tiers que les véhicules des groupes 1 à 4</a:t>
            </a:r>
          </a:p>
        </p:txBody>
      </p:sp>
      <p:graphicFrame>
        <p:nvGraphicFramePr>
          <p:cNvPr id="4098" name="Object 3"/>
          <p:cNvGraphicFramePr>
            <a:graphicFrameLocks noGrp="1" noChangeAspect="1"/>
          </p:cNvGraphicFramePr>
          <p:nvPr>
            <p:ph idx="1"/>
            <p:extLst>
              <p:ext uri="{D42A27DB-BD31-4B8C-83A1-F6EECF244321}">
                <p14:modId xmlns:p14="http://schemas.microsoft.com/office/powerpoint/2010/main" val="1425062545"/>
              </p:ext>
            </p:extLst>
          </p:nvPr>
        </p:nvGraphicFramePr>
        <p:xfrm>
          <a:off x="628650" y="1994784"/>
          <a:ext cx="7886700" cy="4013020"/>
        </p:xfrm>
        <a:graphic>
          <a:graphicData uri="http://schemas.openxmlformats.org/presentationml/2006/ole">
            <mc:AlternateContent xmlns:mc="http://schemas.openxmlformats.org/markup-compatibility/2006">
              <mc:Choice xmlns:v="urn:schemas-microsoft-com:vml" Requires="v">
                <p:oleObj spid="_x0000_s4185" name="Graphique" r:id="rId3" imgW="8086601" imgH="4114800" progId="MSGraph.Chart.8">
                  <p:embed followColorScheme="full"/>
                </p:oleObj>
              </mc:Choice>
              <mc:Fallback>
                <p:oleObj name="Graphique" r:id="rId3" imgW="8086601" imgH="4114800" progId="MSGraph.Chart.8">
                  <p:embed followColorScheme="full"/>
                  <p:pic>
                    <p:nvPicPr>
                      <p:cNvPr id="0" name="Object 3"/>
                      <p:cNvPicPr>
                        <a:picLocks noChangeAspect="1" noChangeArrowheads="1"/>
                      </p:cNvPicPr>
                      <p:nvPr/>
                    </p:nvPicPr>
                    <p:blipFill>
                      <a:blip r:embed="rId4"/>
                      <a:srcRect/>
                      <a:stretch>
                        <a:fillRect/>
                      </a:stretch>
                    </p:blipFill>
                    <p:spPr bwMode="auto">
                      <a:xfrm>
                        <a:off x="628650" y="1994784"/>
                        <a:ext cx="7886700" cy="4013020"/>
                      </a:xfrm>
                      <a:prstGeom prst="rect">
                        <a:avLst/>
                      </a:prstGeom>
                      <a:noFill/>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7772400" cy="1143000"/>
          </a:xfrm>
        </p:spPr>
        <p:txBody>
          <a:bodyPr>
            <a:normAutofit/>
          </a:bodyPr>
          <a:lstStyle/>
          <a:p>
            <a:pPr algn="ctr" eaLnBrk="1" hangingPunct="1"/>
            <a:r>
              <a:rPr lang="fr-FR" sz="2800" b="1" dirty="0"/>
              <a:t>Proportion de véhicules pouvant atteindre ou dépasser une vitesse donnée (France)</a:t>
            </a:r>
          </a:p>
        </p:txBody>
      </p:sp>
      <p:graphicFrame>
        <p:nvGraphicFramePr>
          <p:cNvPr id="94211" name="Group 3"/>
          <p:cNvGraphicFramePr>
            <a:graphicFrameLocks noGrp="1"/>
          </p:cNvGraphicFramePr>
          <p:nvPr>
            <p:ph type="tbl" idx="1"/>
          </p:nvPr>
        </p:nvGraphicFramePr>
        <p:xfrm>
          <a:off x="228600" y="1981200"/>
          <a:ext cx="8610600" cy="4373880"/>
        </p:xfrm>
        <a:graphic>
          <a:graphicData uri="http://schemas.openxmlformats.org/drawingml/2006/table">
            <a:tbl>
              <a:tblPr/>
              <a:tblGrid>
                <a:gridCol w="1722438">
                  <a:extLst>
                    <a:ext uri="{9D8B030D-6E8A-4147-A177-3AD203B41FA5}">
                      <a16:colId xmlns:a16="http://schemas.microsoft.com/office/drawing/2014/main" val="20000"/>
                    </a:ext>
                  </a:extLst>
                </a:gridCol>
                <a:gridCol w="1720850">
                  <a:extLst>
                    <a:ext uri="{9D8B030D-6E8A-4147-A177-3AD203B41FA5}">
                      <a16:colId xmlns:a16="http://schemas.microsoft.com/office/drawing/2014/main" val="20001"/>
                    </a:ext>
                  </a:extLst>
                </a:gridCol>
                <a:gridCol w="1724025">
                  <a:extLst>
                    <a:ext uri="{9D8B030D-6E8A-4147-A177-3AD203B41FA5}">
                      <a16:colId xmlns:a16="http://schemas.microsoft.com/office/drawing/2014/main" val="20002"/>
                    </a:ext>
                  </a:extLst>
                </a:gridCol>
                <a:gridCol w="1720850">
                  <a:extLst>
                    <a:ext uri="{9D8B030D-6E8A-4147-A177-3AD203B41FA5}">
                      <a16:colId xmlns:a16="http://schemas.microsoft.com/office/drawing/2014/main" val="20003"/>
                    </a:ext>
                  </a:extLst>
                </a:gridCol>
                <a:gridCol w="1722437">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Vitesse maximale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80/110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111/130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131/150 km/h</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Plus de 150 km/h</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98%</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1987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1980</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1972</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1967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eaLnBrk="1" hangingPunct="1"/>
            <a:r>
              <a:rPr lang="fr-FR" sz="3200" b="1" dirty="0"/>
              <a:t>Obstacles à la limitation de vitesse à la construction en Europe</a:t>
            </a:r>
          </a:p>
        </p:txBody>
      </p:sp>
      <p:sp>
        <p:nvSpPr>
          <p:cNvPr id="46083" name="Rectangle 3"/>
          <p:cNvSpPr>
            <a:spLocks noGrp="1" noChangeArrowheads="1"/>
          </p:cNvSpPr>
          <p:nvPr>
            <p:ph idx="1"/>
          </p:nvPr>
        </p:nvSpPr>
        <p:spPr/>
        <p:txBody>
          <a:bodyPr/>
          <a:lstStyle/>
          <a:p>
            <a:pPr eaLnBrk="1" hangingPunct="1">
              <a:lnSpc>
                <a:spcPct val="80000"/>
              </a:lnSpc>
            </a:pPr>
            <a:r>
              <a:rPr lang="fr-FR" sz="2800"/>
              <a:t>La limite de vitesse par construction a été obtenue pour les tracteurs, les cyclomoteurs et les poids-lourds (abaissement récent à 3,5 tonnes du seuil au niveau européen)</a:t>
            </a:r>
          </a:p>
          <a:p>
            <a:pPr eaLnBrk="1" hangingPunct="1">
              <a:lnSpc>
                <a:spcPct val="80000"/>
              </a:lnSpc>
            </a:pPr>
            <a:r>
              <a:rPr lang="fr-FR" sz="2800"/>
              <a:t>L’Union est incapable d’imposer aux constructeurs la limitation de vitesse pour les voitures légères et les motos alors qu’elles produisent la majorité des tués</a:t>
            </a:r>
          </a:p>
          <a:p>
            <a:pPr eaLnBrk="1" hangingPunct="1">
              <a:lnSpc>
                <a:spcPct val="80000"/>
              </a:lnSpc>
            </a:pPr>
            <a:r>
              <a:rPr lang="fr-FR" sz="2800"/>
              <a:t>L’Allemagne qui est productrice de voitures haut de gamme lourdes et puissantes s’est toujours opposée à cette mesure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r>
              <a:rPr lang="fr-FR" sz="3200" b="1" dirty="0"/>
              <a:t>Le ralentissement de la vitesse par le contrôle et les sanctions</a:t>
            </a:r>
          </a:p>
        </p:txBody>
      </p:sp>
      <p:sp>
        <p:nvSpPr>
          <p:cNvPr id="29699" name="Rectangle 3"/>
          <p:cNvSpPr>
            <a:spLocks noGrp="1" noChangeArrowheads="1"/>
          </p:cNvSpPr>
          <p:nvPr>
            <p:ph idx="1"/>
          </p:nvPr>
        </p:nvSpPr>
        <p:spPr/>
        <p:txBody>
          <a:bodyPr>
            <a:normAutofit/>
          </a:bodyPr>
          <a:lstStyle/>
          <a:p>
            <a:pPr eaLnBrk="1" hangingPunct="1"/>
            <a:r>
              <a:rPr lang="fr-FR" sz="2800" dirty="0"/>
              <a:t>Le contrôle avec interception nécessite des moyens importants en matériel et en personnel</a:t>
            </a:r>
          </a:p>
          <a:p>
            <a:pPr eaLnBrk="1" hangingPunct="1"/>
            <a:r>
              <a:rPr lang="fr-FR" sz="2800" dirty="0"/>
              <a:t>Il est donc beaucoup plus efficace d’utiliser des systèmes automatisés avec photographies numériques</a:t>
            </a:r>
          </a:p>
          <a:p>
            <a:pPr eaLnBrk="1" hangingPunct="1"/>
            <a:r>
              <a:rPr lang="fr-FR" sz="2800" dirty="0"/>
              <a:t>Le système de sanctions doit être rapide et équitable (intérêt des sanctions modérées et automatiques de préférence à un système lent avec des sanctions sévères mobilisant un appareil judiciaire dont les sont insuffisants)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a:extLst>
              <a:ext uri="{FF2B5EF4-FFF2-40B4-BE49-F238E27FC236}">
                <a16:creationId xmlns:a16="http://schemas.microsoft.com/office/drawing/2014/main" id="{00000000-0008-0000-0000-0000AE621500}"/>
              </a:ext>
            </a:extLst>
          </p:cNvPr>
          <p:cNvGraphicFramePr>
            <a:graphicFrameLocks/>
          </p:cNvGraphicFramePr>
          <p:nvPr/>
        </p:nvGraphicFramePr>
        <p:xfrm>
          <a:off x="1277937" y="801687"/>
          <a:ext cx="6588126" cy="5254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707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28600"/>
            <a:ext cx="7772400" cy="914400"/>
          </a:xfrm>
        </p:spPr>
        <p:txBody>
          <a:bodyPr>
            <a:normAutofit fontScale="90000"/>
          </a:bodyPr>
          <a:lstStyle/>
          <a:p>
            <a:pPr algn="ctr" eaLnBrk="1" hangingPunct="1"/>
            <a:r>
              <a:rPr lang="fr-FR" b="1" dirty="0"/>
              <a:t>L’échec de 1997- 2002</a:t>
            </a:r>
            <a:br>
              <a:rPr lang="fr-FR" b="1" dirty="0"/>
            </a:br>
            <a:r>
              <a:rPr lang="fr-FR" b="1" dirty="0"/>
              <a:t>Le succès de 2002 - 2010</a:t>
            </a:r>
          </a:p>
        </p:txBody>
      </p:sp>
      <p:sp>
        <p:nvSpPr>
          <p:cNvPr id="31747" name="Rectangle 3"/>
          <p:cNvSpPr>
            <a:spLocks noGrp="1" noChangeArrowheads="1"/>
          </p:cNvSpPr>
          <p:nvPr>
            <p:ph idx="1"/>
          </p:nvPr>
        </p:nvSpPr>
        <p:spPr>
          <a:xfrm>
            <a:off x="685800" y="1447800"/>
            <a:ext cx="7772400" cy="5029200"/>
          </a:xfrm>
        </p:spPr>
        <p:txBody>
          <a:bodyPr>
            <a:normAutofit lnSpcReduction="10000"/>
          </a:bodyPr>
          <a:lstStyle/>
          <a:p>
            <a:pPr eaLnBrk="1" hangingPunct="1"/>
            <a:r>
              <a:rPr lang="fr-FR" sz="2800" dirty="0"/>
              <a:t>Echec du plan gouvernemental de 1997</a:t>
            </a:r>
          </a:p>
          <a:p>
            <a:pPr lvl="1"/>
            <a:r>
              <a:rPr lang="fr-FR" sz="2500" dirty="0"/>
              <a:t>objectif de réduction de 50% de la mortalité en 5 ans</a:t>
            </a:r>
          </a:p>
          <a:p>
            <a:pPr lvl="1"/>
            <a:r>
              <a:rPr lang="fr-FR" sz="2500" dirty="0"/>
              <a:t>2,2% de tués en moins entre mai 1997 et mai 2002)</a:t>
            </a:r>
          </a:p>
          <a:p>
            <a:pPr lvl="1"/>
            <a:r>
              <a:rPr lang="fr-FR" sz="2500" dirty="0"/>
              <a:t>Faible efficacité du système de contrôle et de sanction</a:t>
            </a:r>
          </a:p>
          <a:p>
            <a:pPr lvl="1"/>
            <a:r>
              <a:rPr lang="fr-FR" sz="2500" dirty="0"/>
              <a:t>Accroissement des vitesses de circulation</a:t>
            </a:r>
          </a:p>
          <a:p>
            <a:r>
              <a:rPr lang="fr-FR" sz="2800" dirty="0"/>
              <a:t>Succès du plan gouvernemental de 2002/2003</a:t>
            </a:r>
          </a:p>
          <a:p>
            <a:pPr lvl="1"/>
            <a:r>
              <a:rPr lang="fr-FR" sz="2500" dirty="0"/>
              <a:t>Commande et motivation au niveau présidentiel (Chirac)</a:t>
            </a:r>
          </a:p>
          <a:p>
            <a:pPr lvl="1"/>
            <a:r>
              <a:rPr lang="fr-FR" sz="2500" dirty="0"/>
              <a:t>Organisation interministérielle</a:t>
            </a:r>
          </a:p>
          <a:p>
            <a:pPr lvl="1"/>
            <a:r>
              <a:rPr lang="fr-FR" sz="2500" dirty="0"/>
              <a:t>Peu de décisions mais pertinentes et efficaces</a:t>
            </a:r>
          </a:p>
          <a:p>
            <a:pPr lvl="2"/>
            <a:r>
              <a:rPr lang="fr-FR" sz="2200" dirty="0"/>
              <a:t>Fin de la dérive des indulgences (république bananière !)</a:t>
            </a:r>
          </a:p>
          <a:p>
            <a:pPr lvl="2"/>
            <a:r>
              <a:rPr lang="fr-FR" sz="2200" dirty="0"/>
              <a:t>Fin des tolérances élevées sur l’absence de respect des limites de vitesse</a:t>
            </a:r>
          </a:p>
          <a:p>
            <a:pPr lvl="2"/>
            <a:r>
              <a:rPr lang="fr-FR" sz="2200" dirty="0"/>
              <a:t>Développement du dispositif automatisé de contrôle.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3"/>
          <p:cNvSpPr>
            <a:spLocks noGrp="1"/>
          </p:cNvSpPr>
          <p:nvPr>
            <p:ph type="title"/>
          </p:nvPr>
        </p:nvSpPr>
        <p:spPr/>
        <p:txBody>
          <a:bodyPr>
            <a:noAutofit/>
          </a:bodyPr>
          <a:lstStyle/>
          <a:p>
            <a:pPr algn="ctr" eaLnBrk="1" hangingPunct="1"/>
            <a:r>
              <a:rPr lang="fr-FR" sz="2400" b="1" dirty="0"/>
              <a:t>Évolution des retraits de points de permis et de la mortalité</a:t>
            </a:r>
            <a:br>
              <a:rPr lang="fr-FR" sz="2400" b="1" dirty="0"/>
            </a:br>
            <a:r>
              <a:rPr lang="fr-FR" sz="2400" b="1" dirty="0"/>
              <a:t>accroissement de la perte de points en 2003 et réduction brutale de la mortalité</a:t>
            </a:r>
          </a:p>
        </p:txBody>
      </p:sp>
      <p:pic>
        <p:nvPicPr>
          <p:cNvPr id="32771" name="Picture 2"/>
          <p:cNvPicPr>
            <a:picLocks noChangeAspect="1" noChangeArrowheads="1"/>
          </p:cNvPicPr>
          <p:nvPr/>
        </p:nvPicPr>
        <p:blipFill>
          <a:blip r:embed="rId2" cstate="print"/>
          <a:srcRect/>
          <a:stretch>
            <a:fillRect/>
          </a:stretch>
        </p:blipFill>
        <p:spPr bwMode="auto">
          <a:xfrm>
            <a:off x="1000125" y="1857375"/>
            <a:ext cx="7481888" cy="46196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685800" y="609600"/>
            <a:ext cx="7772400" cy="1307232"/>
          </a:xfrm>
        </p:spPr>
        <p:txBody>
          <a:bodyPr>
            <a:normAutofit/>
          </a:bodyPr>
          <a:lstStyle/>
          <a:p>
            <a:pPr algn="ctr" eaLnBrk="1" hangingPunct="1"/>
            <a:r>
              <a:rPr lang="fr-FR" sz="3200" b="1" dirty="0"/>
              <a:t>évolution de la vitesse moyenne</a:t>
            </a:r>
            <a:br>
              <a:rPr lang="fr-FR" sz="3200" b="1" dirty="0"/>
            </a:br>
            <a:r>
              <a:rPr lang="fr-FR" sz="2800" b="1" dirty="0"/>
              <a:t>(indicateur pondéré sur l’ensemble des voies)</a:t>
            </a:r>
            <a:br>
              <a:rPr lang="fr-FR" sz="3200" b="1" dirty="0"/>
            </a:br>
            <a:r>
              <a:rPr lang="fr-FR" sz="2400" b="1" dirty="0"/>
              <a:t>2002 à 2008 – 3 quadrimestres par année</a:t>
            </a:r>
          </a:p>
        </p:txBody>
      </p:sp>
      <p:pic>
        <p:nvPicPr>
          <p:cNvPr id="33795" name="Picture 3"/>
          <p:cNvPicPr>
            <a:picLocks noChangeAspect="1" noChangeArrowheads="1"/>
          </p:cNvPicPr>
          <p:nvPr/>
        </p:nvPicPr>
        <p:blipFill>
          <a:blip r:embed="rId2" cstate="print"/>
          <a:srcRect/>
          <a:stretch>
            <a:fillRect/>
          </a:stretch>
        </p:blipFill>
        <p:spPr bwMode="auto">
          <a:xfrm>
            <a:off x="1071563" y="1988840"/>
            <a:ext cx="7143750" cy="422622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09"/>
            <a:ext cx="9144000" cy="6580359"/>
          </a:xfrm>
          <a:prstGeom prst="rect">
            <a:avLst/>
          </a:prstGeom>
        </p:spPr>
      </p:pic>
    </p:spTree>
    <p:extLst>
      <p:ext uri="{BB962C8B-B14F-4D97-AF65-F5344CB8AC3E}">
        <p14:creationId xmlns:p14="http://schemas.microsoft.com/office/powerpoint/2010/main" val="308958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Les mesures proposées au sein du CNSR en 2015 (comité des experts et commissions)</a:t>
            </a:r>
          </a:p>
        </p:txBody>
      </p:sp>
      <p:sp>
        <p:nvSpPr>
          <p:cNvPr id="3" name="Espace réservé du contenu 2"/>
          <p:cNvSpPr>
            <a:spLocks noGrp="1"/>
          </p:cNvSpPr>
          <p:nvPr>
            <p:ph idx="1"/>
          </p:nvPr>
        </p:nvSpPr>
        <p:spPr/>
        <p:txBody>
          <a:bodyPr>
            <a:normAutofit lnSpcReduction="10000"/>
          </a:bodyPr>
          <a:lstStyle/>
          <a:p>
            <a:pPr marL="285750" lvl="1" indent="-285750">
              <a:spcBef>
                <a:spcPts val="600"/>
              </a:spcBef>
              <a:buSzPct val="70000"/>
            </a:pPr>
            <a:r>
              <a:rPr lang="fr-FR" dirty="0"/>
              <a:t>Limiter à 80 km/h la vitesse maximale sur les routes dépourvues de séparateur médian des sens de circulation qui sont actuellement limitées à 90 km/h,</a:t>
            </a:r>
          </a:p>
          <a:p>
            <a:pPr marL="548640" lvl="2">
              <a:spcBef>
                <a:spcPts val="600"/>
              </a:spcBef>
              <a:buSzPct val="70000"/>
            </a:pPr>
            <a:r>
              <a:rPr lang="fr-FR" dirty="0"/>
              <a:t>La moitié des accidents mortels surviennent sur ce réseau</a:t>
            </a:r>
          </a:p>
          <a:p>
            <a:pPr marL="548640" lvl="2">
              <a:spcBef>
                <a:spcPts val="600"/>
              </a:spcBef>
              <a:buSzPct val="70000"/>
            </a:pPr>
            <a:r>
              <a:rPr lang="fr-FR" dirty="0"/>
              <a:t>La mesure est facile à mettre en œuvre,</a:t>
            </a:r>
          </a:p>
          <a:p>
            <a:pPr marL="548640" lvl="2">
              <a:spcBef>
                <a:spcPts val="600"/>
              </a:spcBef>
              <a:buSzPct val="70000"/>
            </a:pPr>
            <a:r>
              <a:rPr lang="fr-FR" dirty="0"/>
              <a:t>Son efficacité sera immédiate et assurée</a:t>
            </a:r>
          </a:p>
          <a:p>
            <a:pPr marL="285750" lvl="1" indent="-285750">
              <a:spcBef>
                <a:spcPts val="600"/>
              </a:spcBef>
              <a:buSzPct val="70000"/>
            </a:pPr>
            <a:r>
              <a:rPr lang="fr-FR" dirty="0"/>
              <a:t>Assurer la sécurité primaire et secondaire des infrastructures routières, ce qui implique :</a:t>
            </a:r>
          </a:p>
          <a:p>
            <a:pPr marL="548640" lvl="2">
              <a:spcBef>
                <a:spcPts val="600"/>
              </a:spcBef>
              <a:buSzPct val="70000"/>
            </a:pPr>
            <a:r>
              <a:rPr lang="fr-FR" dirty="0"/>
              <a:t>Un diagnostic des risques au niveau des voies, distinguant la sécurité primaire de la sécurité secondaire,</a:t>
            </a:r>
          </a:p>
          <a:p>
            <a:pPr marL="548640" lvl="2">
              <a:spcBef>
                <a:spcPts val="600"/>
              </a:spcBef>
              <a:buSzPct val="70000"/>
            </a:pPr>
            <a:r>
              <a:rPr lang="fr-FR" dirty="0"/>
              <a:t>Reprendre en main tout le dispositif statistique au niveau départemental, sabordé par la dévolution en 2005 aux départements de la plus grande partie de l’ancien réseau routier national, sans création d’une obligation de surveillance de ce réseau (observatoires départementaux des vitesses notamment).</a:t>
            </a:r>
          </a:p>
          <a:p>
            <a:pPr marL="0" indent="-308610">
              <a:spcBef>
                <a:spcPts val="600"/>
              </a:spcBef>
              <a:buSzPct val="70000"/>
            </a:pPr>
            <a:r>
              <a:rPr lang="fr-FR" sz="1600" dirty="0"/>
              <a:t>2018 : 80 km/h au maximum sur la fraction du réseau sur laquelle 1911 usagers ont été tués en 2016 (87% de la mortalité hors agglomération et 55% de  la mortalité accidentelle globale)</a:t>
            </a:r>
          </a:p>
          <a:p>
            <a:pPr marL="0" indent="-308610">
              <a:spcBef>
                <a:spcPts val="600"/>
              </a:spcBef>
              <a:buSzPct val="70000"/>
            </a:pPr>
            <a:r>
              <a:rPr lang="fr-FR" sz="1600" dirty="0"/>
              <a:t>3239 tués en 2019, soit 400 tués en moins au cours des deux dernières années cumulées, après une période de 5 ans avec 700 tués en plus,</a:t>
            </a:r>
          </a:p>
          <a:p>
            <a:pPr marL="377190" lvl="2" indent="0">
              <a:spcBef>
                <a:spcPts val="600"/>
              </a:spcBef>
              <a:buSzPct val="70000"/>
              <a:buNone/>
            </a:pPr>
            <a:endParaRPr lang="fr-FR" dirty="0"/>
          </a:p>
          <a:p>
            <a:endParaRPr lang="fr-FR" dirty="0"/>
          </a:p>
        </p:txBody>
      </p:sp>
    </p:spTree>
    <p:extLst>
      <p:ext uri="{BB962C8B-B14F-4D97-AF65-F5344CB8AC3E}">
        <p14:creationId xmlns:p14="http://schemas.microsoft.com/office/powerpoint/2010/main" val="380280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Sources dans le domaine des accidents et de leur prévention</a:t>
            </a:r>
          </a:p>
        </p:txBody>
      </p:sp>
      <p:sp>
        <p:nvSpPr>
          <p:cNvPr id="3" name="Espace réservé du contenu 2"/>
          <p:cNvSpPr>
            <a:spLocks noGrp="1"/>
          </p:cNvSpPr>
          <p:nvPr>
            <p:ph idx="1"/>
          </p:nvPr>
        </p:nvSpPr>
        <p:spPr/>
        <p:txBody>
          <a:bodyPr>
            <a:normAutofit fontScale="92500" lnSpcReduction="20000"/>
          </a:bodyPr>
          <a:lstStyle/>
          <a:p>
            <a:r>
              <a:rPr lang="fr-FR" sz="2400" dirty="0"/>
              <a:t>Produites par l’auteur de cette présentation</a:t>
            </a:r>
          </a:p>
          <a:p>
            <a:pPr lvl="1"/>
            <a:r>
              <a:rPr lang="fr-FR" sz="2400" dirty="0">
                <a:hlinkClick r:id="rId2"/>
              </a:rPr>
              <a:t>www.securite-routiere.org</a:t>
            </a:r>
            <a:endParaRPr lang="fr-FR" sz="2400" dirty="0"/>
          </a:p>
          <a:p>
            <a:pPr lvl="1"/>
            <a:r>
              <a:rPr lang="fr-FR" sz="2400" dirty="0">
                <a:solidFill>
                  <a:srgbClr val="0070C0"/>
                </a:solidFill>
                <a:hlinkClick r:id="rId3"/>
              </a:rPr>
              <a:t>www.securite-sanitaire.org</a:t>
            </a:r>
            <a:r>
              <a:rPr lang="fr-FR" sz="2400" dirty="0"/>
              <a:t> (questions aux candidats à l’élection présidentielle; le site sera mis à jour dans les prochaines semaines pour les élections de 2017)</a:t>
            </a:r>
          </a:p>
          <a:p>
            <a:pPr lvl="1"/>
            <a:r>
              <a:rPr lang="fr-FR" sz="2400" dirty="0">
                <a:hlinkClick r:id="rId4"/>
              </a:rPr>
              <a:t>http://www.lemonde.fr/securite-routiere/article/2015/03/17/deux-experts-demissionnent-du-conseil-national-de-la-securite-routiere-qu-ils-jugent-en-perdition_4594947_1655513.html</a:t>
            </a:r>
            <a:r>
              <a:rPr lang="fr-FR" sz="2400" dirty="0"/>
              <a:t> </a:t>
            </a:r>
          </a:p>
          <a:p>
            <a:r>
              <a:rPr lang="fr-FR" sz="2400" dirty="0"/>
              <a:t>Le site du ministère ayant en charge la sécurité routière : </a:t>
            </a:r>
          </a:p>
          <a:p>
            <a:pPr lvl="1"/>
            <a:r>
              <a:rPr lang="fr-FR" sz="2400" dirty="0"/>
              <a:t>Portail : </a:t>
            </a:r>
            <a:r>
              <a:rPr lang="fr-FR" sz="2400" dirty="0">
                <a:solidFill>
                  <a:srgbClr val="0070C0"/>
                </a:solidFill>
                <a:hlinkClick r:id="rId5"/>
              </a:rPr>
              <a:t>http://www.securite-routiere.gouv.fr</a:t>
            </a:r>
            <a:endParaRPr lang="fr-FR" sz="2400" dirty="0">
              <a:solidFill>
                <a:srgbClr val="0070C0"/>
              </a:solidFill>
            </a:endParaRPr>
          </a:p>
          <a:p>
            <a:pPr lvl="1"/>
            <a:r>
              <a:rPr lang="fr-FR" sz="2400" dirty="0"/>
              <a:t>Le dernier bilan de l’Observatoire national interministériel de la sécurité routière (ONISR) : </a:t>
            </a:r>
            <a:r>
              <a:rPr lang="fr-FR" sz="2400" dirty="0">
                <a:hlinkClick r:id="rId6"/>
              </a:rPr>
              <a:t>http://www.securite-routiere.gouv.fr/la-securite-routiere/l-observatoire-national-interministeriel-de-la-securite-routiere/accidentalite-routiere/bilans-annuels</a:t>
            </a:r>
            <a:r>
              <a:rPr lang="fr-FR" sz="2400" dirty="0"/>
              <a:t> </a:t>
            </a:r>
            <a:endParaRPr lang="fr-FR" sz="2400" dirty="0">
              <a:solidFill>
                <a:srgbClr val="002060"/>
              </a:solidFill>
            </a:endParaRPr>
          </a:p>
        </p:txBody>
      </p:sp>
    </p:spTree>
    <p:extLst>
      <p:ext uri="{BB962C8B-B14F-4D97-AF65-F5344CB8AC3E}">
        <p14:creationId xmlns:p14="http://schemas.microsoft.com/office/powerpoint/2010/main" val="1919255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44624"/>
            <a:ext cx="8440615" cy="6813376"/>
          </a:xfrm>
          <a:prstGeom prst="rect">
            <a:avLst/>
          </a:prstGeom>
        </p:spPr>
      </p:pic>
    </p:spTree>
    <p:extLst>
      <p:ext uri="{BB962C8B-B14F-4D97-AF65-F5344CB8AC3E}">
        <p14:creationId xmlns:p14="http://schemas.microsoft.com/office/powerpoint/2010/main" val="2757948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Quel avenir pour la sécurité routière ?</a:t>
            </a:r>
          </a:p>
        </p:txBody>
      </p:sp>
      <p:sp>
        <p:nvSpPr>
          <p:cNvPr id="3" name="Espace réservé du contenu 2"/>
          <p:cNvSpPr>
            <a:spLocks noGrp="1"/>
          </p:cNvSpPr>
          <p:nvPr>
            <p:ph idx="1"/>
          </p:nvPr>
        </p:nvSpPr>
        <p:spPr/>
        <p:txBody>
          <a:bodyPr>
            <a:normAutofit/>
          </a:bodyPr>
          <a:lstStyle/>
          <a:p>
            <a:r>
              <a:rPr lang="fr-FR" dirty="0"/>
              <a:t>Après 4 ans de dégradation des résultats, la courbe de l’évolution de l’accidentalité s’est à nouveau inversée et des centaines de morts et de handicaps graves ont été évités.</a:t>
            </a:r>
          </a:p>
          <a:p>
            <a:r>
              <a:rPr lang="fr-FR" dirty="0"/>
              <a:t>Il faut avoir à l’esprit une particularité de l’accidentalité routière, ce sont des personnes jeunes qui meurent ou demeureront handicapées</a:t>
            </a:r>
          </a:p>
          <a:p>
            <a:r>
              <a:rPr lang="fr-FR" dirty="0"/>
              <a:t>Statistiques de l'INSERM de la mortalité des </a:t>
            </a:r>
            <a:r>
              <a:rPr lang="fr-FR" b="1" u="sng" dirty="0"/>
              <a:t>15/24 ans en 2014</a:t>
            </a:r>
            <a:r>
              <a:rPr lang="fr-FR" b="1" dirty="0"/>
              <a:t> </a:t>
            </a:r>
            <a:r>
              <a:rPr lang="fr-FR" dirty="0"/>
              <a:t>:</a:t>
            </a:r>
          </a:p>
          <a:p>
            <a:pPr lvl="1"/>
            <a:r>
              <a:rPr lang="fr-FR" dirty="0"/>
              <a:t>accidentalité routière : 471 hommes et 121 femmes</a:t>
            </a:r>
          </a:p>
          <a:p>
            <a:pPr lvl="1"/>
            <a:r>
              <a:rPr lang="fr-FR" dirty="0"/>
              <a:t>Suicides : 281 et 92</a:t>
            </a:r>
          </a:p>
          <a:p>
            <a:pPr lvl="1"/>
            <a:r>
              <a:rPr lang="fr-FR" dirty="0"/>
              <a:t>Tumeurs : 174 et 98</a:t>
            </a:r>
          </a:p>
          <a:p>
            <a:pPr lvl="1"/>
            <a:r>
              <a:rPr lang="fr-FR" dirty="0"/>
              <a:t>Appareil circulatoire : 68 et 40</a:t>
            </a:r>
          </a:p>
          <a:p>
            <a:pPr lvl="1"/>
            <a:r>
              <a:rPr lang="fr-FR" dirty="0"/>
              <a:t>Chutes accidentelles : 22 et 4</a:t>
            </a:r>
          </a:p>
          <a:p>
            <a:endParaRPr lang="fr-FR" dirty="0"/>
          </a:p>
        </p:txBody>
      </p:sp>
    </p:spTree>
    <p:extLst>
      <p:ext uri="{BB962C8B-B14F-4D97-AF65-F5344CB8AC3E}">
        <p14:creationId xmlns:p14="http://schemas.microsoft.com/office/powerpoint/2010/main" val="115114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b="1" dirty="0"/>
              <a:t>La démarche : observer (empirisme) et comprendre (hypothèses, preuves)</a:t>
            </a:r>
          </a:p>
        </p:txBody>
      </p:sp>
      <p:sp>
        <p:nvSpPr>
          <p:cNvPr id="5" name="Espace réservé du contenu 4"/>
          <p:cNvSpPr>
            <a:spLocks noGrp="1"/>
          </p:cNvSpPr>
          <p:nvPr>
            <p:ph idx="1"/>
          </p:nvPr>
        </p:nvSpPr>
        <p:spPr>
          <a:xfrm>
            <a:off x="457200" y="1988840"/>
            <a:ext cx="7467600" cy="4485112"/>
          </a:xfrm>
        </p:spPr>
        <p:txBody>
          <a:bodyPr>
            <a:noAutofit/>
          </a:bodyPr>
          <a:lstStyle/>
          <a:p>
            <a:r>
              <a:rPr lang="fr-FR" sz="2800" dirty="0"/>
              <a:t>Ce sont les bases de toute démarche épidémiologique</a:t>
            </a:r>
          </a:p>
          <a:p>
            <a:r>
              <a:rPr lang="fr-FR" sz="2800" dirty="0"/>
              <a:t>Avoir des critères de résultats valides</a:t>
            </a:r>
          </a:p>
          <a:p>
            <a:r>
              <a:rPr lang="fr-FR" sz="2800" dirty="0"/>
              <a:t>Savoir les identifier qualitativement</a:t>
            </a:r>
          </a:p>
          <a:p>
            <a:r>
              <a:rPr lang="fr-FR" sz="2800" dirty="0"/>
              <a:t>Savoir les quantifier</a:t>
            </a:r>
          </a:p>
          <a:p>
            <a:r>
              <a:rPr lang="fr-FR" sz="2800" dirty="0"/>
              <a:t>Identifier les facteurs qui les déterminent</a:t>
            </a:r>
          </a:p>
          <a:p>
            <a:r>
              <a:rPr lang="fr-FR" sz="2800" dirty="0"/>
              <a:t>Comprendre leurs relations</a:t>
            </a:r>
          </a:p>
          <a:p>
            <a:r>
              <a:rPr lang="fr-FR" sz="2800" dirty="0"/>
              <a:t>Observer leur évolution</a:t>
            </a:r>
          </a:p>
          <a:p>
            <a:r>
              <a:rPr lang="fr-FR" sz="2800" dirty="0"/>
              <a:t>Identifier les procédures efficaces pour les faire évoluer </a:t>
            </a:r>
          </a:p>
        </p:txBody>
      </p:sp>
    </p:spTree>
    <p:extLst>
      <p:ext uri="{BB962C8B-B14F-4D97-AF65-F5344CB8AC3E}">
        <p14:creationId xmlns:p14="http://schemas.microsoft.com/office/powerpoint/2010/main" val="6395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975642"/>
          </a:xfrm>
        </p:spPr>
        <p:txBody>
          <a:bodyPr>
            <a:normAutofit fontScale="90000"/>
          </a:bodyPr>
          <a:lstStyle/>
          <a:p>
            <a:pPr algn="ctr"/>
            <a:r>
              <a:rPr lang="fr-FR" b="1" dirty="0"/>
              <a:t>La première étape est physique et</a:t>
            </a:r>
            <a:br>
              <a:rPr lang="fr-FR" b="1" dirty="0"/>
            </a:br>
            <a:r>
              <a:rPr lang="fr-FR" b="1" dirty="0"/>
              <a:t>anatomo-pathologique</a:t>
            </a:r>
          </a:p>
        </p:txBody>
      </p:sp>
      <p:sp>
        <p:nvSpPr>
          <p:cNvPr id="3" name="Espace réservé du contenu 2"/>
          <p:cNvSpPr>
            <a:spLocks noGrp="1"/>
          </p:cNvSpPr>
          <p:nvPr>
            <p:ph idx="1"/>
          </p:nvPr>
        </p:nvSpPr>
        <p:spPr>
          <a:xfrm>
            <a:off x="628650" y="1628800"/>
            <a:ext cx="7886700" cy="4548163"/>
          </a:xfrm>
        </p:spPr>
        <p:txBody>
          <a:bodyPr>
            <a:noAutofit/>
          </a:bodyPr>
          <a:lstStyle/>
          <a:p>
            <a:r>
              <a:rPr lang="fr-FR" sz="2800" dirty="0"/>
              <a:t>Quelle était la vitesse de circulation du ou des véhicules impliqués ?</a:t>
            </a:r>
          </a:p>
          <a:p>
            <a:r>
              <a:rPr lang="fr-FR" sz="2800" dirty="0"/>
              <a:t>Quelles ont été leurs trajectoires ?</a:t>
            </a:r>
          </a:p>
          <a:p>
            <a:r>
              <a:rPr lang="fr-FR" sz="2800" dirty="0"/>
              <a:t>Quelles déformations de leurs structures?</a:t>
            </a:r>
          </a:p>
          <a:p>
            <a:r>
              <a:rPr lang="fr-FR" sz="2800" dirty="0"/>
              <a:t>Quelle variation de vitesse lors de l’impact</a:t>
            </a:r>
          </a:p>
          <a:p>
            <a:r>
              <a:rPr lang="fr-FR" sz="2800" dirty="0"/>
              <a:t>Quelles lésions pour le ou les usagers concernés ?</a:t>
            </a:r>
          </a:p>
          <a:p>
            <a:r>
              <a:rPr lang="fr-FR" sz="2800" dirty="0"/>
              <a:t>Quels mécanisme de production des lésions ?</a:t>
            </a:r>
          </a:p>
          <a:p>
            <a:r>
              <a:rPr lang="fr-FR" sz="2800" dirty="0"/>
              <a:t>Quelles valeurs estimées ou mesurées pour les paramètres impliqués dans la production des lésions ?</a:t>
            </a:r>
          </a:p>
        </p:txBody>
      </p:sp>
    </p:spTree>
    <p:extLst>
      <p:ext uri="{BB962C8B-B14F-4D97-AF65-F5344CB8AC3E}">
        <p14:creationId xmlns:p14="http://schemas.microsoft.com/office/powerpoint/2010/main" val="197075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dirty="0"/>
              <a:t>Accident voiture 1</a:t>
            </a:r>
          </a:p>
        </p:txBody>
      </p:sp>
      <p:pic>
        <p:nvPicPr>
          <p:cNvPr id="16387" name="Picture 4" descr="accstarnoult2"/>
          <p:cNvPicPr>
            <a:picLocks noGrp="1" noChangeAspect="1" noChangeArrowheads="1"/>
          </p:cNvPicPr>
          <p:nvPr>
            <p:ph idx="1"/>
          </p:nvPr>
        </p:nvPicPr>
        <p:blipFill>
          <a:blip r:embed="rId2" cstate="print"/>
          <a:srcRect/>
          <a:stretch>
            <a:fillRect/>
          </a:stretch>
        </p:blipFill>
        <p:spPr>
          <a:xfrm>
            <a:off x="755650" y="476250"/>
            <a:ext cx="7848600" cy="6208713"/>
          </a:xfrm>
          <a:noFill/>
        </p:spPr>
      </p:pic>
    </p:spTree>
    <p:extLst>
      <p:ext uri="{BB962C8B-B14F-4D97-AF65-F5344CB8AC3E}">
        <p14:creationId xmlns:p14="http://schemas.microsoft.com/office/powerpoint/2010/main" val="126738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dirty="0"/>
              <a:t>Accident voiture 3</a:t>
            </a:r>
          </a:p>
        </p:txBody>
      </p:sp>
      <p:pic>
        <p:nvPicPr>
          <p:cNvPr id="18435" name="Picture 4" descr="accstarnoult7"/>
          <p:cNvPicPr>
            <a:picLocks noGrp="1" noChangeAspect="1" noChangeArrowheads="1"/>
          </p:cNvPicPr>
          <p:nvPr>
            <p:ph idx="1"/>
          </p:nvPr>
        </p:nvPicPr>
        <p:blipFill>
          <a:blip r:embed="rId2" cstate="print"/>
          <a:srcRect/>
          <a:stretch>
            <a:fillRect/>
          </a:stretch>
        </p:blipFill>
        <p:spPr>
          <a:xfrm>
            <a:off x="827088" y="692150"/>
            <a:ext cx="7848600" cy="5786438"/>
          </a:xfrm>
          <a:noFill/>
        </p:spPr>
      </p:pic>
    </p:spTree>
    <p:extLst>
      <p:ext uri="{BB962C8B-B14F-4D97-AF65-F5344CB8AC3E}">
        <p14:creationId xmlns:p14="http://schemas.microsoft.com/office/powerpoint/2010/main" val="409983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4288</TotalTime>
  <Words>2350</Words>
  <Application>Microsoft Office PowerPoint</Application>
  <PresentationFormat>Affichage à l'écran (4:3)</PresentationFormat>
  <Paragraphs>245</Paragraphs>
  <Slides>57</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3" baseType="lpstr">
      <vt:lpstr>Arial</vt:lpstr>
      <vt:lpstr>Calibri</vt:lpstr>
      <vt:lpstr>Calibri Light</vt:lpstr>
      <vt:lpstr>Times New Roman</vt:lpstr>
      <vt:lpstr>Thème Office</vt:lpstr>
      <vt:lpstr>Graphique</vt:lpstr>
      <vt:lpstr>Pourquoi ceux qui travaillent en aval de la production du handicap et de la mort sur les routes doivent avoir des connaissances accidentologiques </vt:lpstr>
      <vt:lpstr>Mortalité et kilomètres parcourus (1960-2014)</vt:lpstr>
      <vt:lpstr>La mortalité au kilomètre parcouru a été divisée par 17,5 en 50 ans</vt:lpstr>
      <vt:lpstr>Présentation PowerPoint</vt:lpstr>
      <vt:lpstr>Présentation PowerPoint</vt:lpstr>
      <vt:lpstr>La démarche : observer (empirisme) et comprendre (hypothèses, preuves)</vt:lpstr>
      <vt:lpstr>La première étape est physique et anatomo-pathologique</vt:lpstr>
      <vt:lpstr>Accident voiture 1</vt:lpstr>
      <vt:lpstr>Accident voiture 3</vt:lpstr>
      <vt:lpstr>Schéma de la typologie de l’accident</vt:lpstr>
      <vt:lpstr>Accident cyclo 2</vt:lpstr>
      <vt:lpstr>Accident cyclo 1</vt:lpstr>
      <vt:lpstr>Accident cyclo 3</vt:lpstr>
      <vt:lpstr>Fracture circulaire de la base du crâne</vt:lpstr>
      <vt:lpstr>Expérimentation sur le cadavre (dans le cadre du don du corps pour la science)</vt:lpstr>
      <vt:lpstr>Mesures des paramètres utiles Forces au cours de la décélération</vt:lpstr>
      <vt:lpstr>Observation des fractures</vt:lpstr>
      <vt:lpstr>Caractérisation de la résistance du crâne</vt:lpstr>
      <vt:lpstr>Présentation PowerPoint</vt:lpstr>
      <vt:lpstr>Documentation morphologique des lésions cérébrales (accident réel - hémorragie péri-veineuse)</vt:lpstr>
      <vt:lpstr>Documentation morphologique des lésions cérébrales (accident expérimental - injection)</vt:lpstr>
      <vt:lpstr>Documentation morphologique des lésions cérébrales (accident expérimental - injection)</vt:lpstr>
      <vt:lpstr>Trois méthodes pour connaître</vt:lpstr>
      <vt:lpstr>L’accident est le produit d’un système complexe mais mais modélisable</vt:lpstr>
      <vt:lpstr>Quels sont les partenaires et les facteurs possibles d’évolution dans une telle situation</vt:lpstr>
      <vt:lpstr>Comment réduire le risque par des mesures de prévention ?</vt:lpstr>
      <vt:lpstr> Trois domaines pour agir</vt:lpstr>
      <vt:lpstr>Facteur de risque constant lié à l’usager et au véhicule : la vitesse</vt:lpstr>
      <vt:lpstr>réduction du risque d'accident mortel en fonction de la vitesse moyenne (Nilsson)  A2 = A1 x (V2/V1)4 </vt:lpstr>
      <vt:lpstr>L’effet de la vitesse s’exerce sur tous les autres dénombrements de l’accidentalité graphique de Bernard Laumon</vt:lpstr>
      <vt:lpstr>La relation alcoolémie / risque</vt:lpstr>
      <vt:lpstr>Le calcul du risque relatif approché lié à l’alcoolémie (odds ratio)</vt:lpstr>
      <vt:lpstr>Le surrisque masculin lié à l’alcool est très important, mais ce n’est pas le seul</vt:lpstr>
      <vt:lpstr>La différence entre la compréhension et l’action efficace</vt:lpstr>
      <vt:lpstr>arbre</vt:lpstr>
      <vt:lpstr>Un aménagement dangereux, l’autre protecteur</vt:lpstr>
      <vt:lpstr>Protection au niveau des véhicules</vt:lpstr>
      <vt:lpstr>Pare choc normal</vt:lpstr>
      <vt:lpstr>Véhicule inadapté</vt:lpstr>
      <vt:lpstr>Vitesse sur la route un conflit d’intérêts majeur  avantages                    inconvénients</vt:lpstr>
      <vt:lpstr>Les grandes catégories d’action sur la vitesse</vt:lpstr>
      <vt:lpstr>Chicanes d’entrée de village</vt:lpstr>
      <vt:lpstr>Accident de rond point</vt:lpstr>
      <vt:lpstr>Accident de rond point 2</vt:lpstr>
      <vt:lpstr>Les limites de l’action politique dans le domaine de la maîtrise des vitesses maximales</vt:lpstr>
      <vt:lpstr>Le coût relatif des dommages corporels chez des tiers en fonction du groupe de tarification des assureurs était déjà établi en 1984 1 à 4 : les plus petits véhicules, 13 et + : les plus puissants. Ces derniers produisaient 18 fois plus de dommages corporels chez des tiers que les véhicules des groupes 1 à 4</vt:lpstr>
      <vt:lpstr>Proportion de véhicules pouvant atteindre ou dépasser une vitesse donnée (France)</vt:lpstr>
      <vt:lpstr>Obstacles à la limitation de vitesse à la construction en Europe</vt:lpstr>
      <vt:lpstr>Le ralentissement de la vitesse par le contrôle et les sanctions</vt:lpstr>
      <vt:lpstr>L’échec de 1997- 2002 Le succès de 2002 - 2010</vt:lpstr>
      <vt:lpstr>Évolution des retraits de points de permis et de la mortalité accroissement de la perte de points en 2003 et réduction brutale de la mortalité</vt:lpstr>
      <vt:lpstr>évolution de la vitesse moyenne (indicateur pondéré sur l’ensemble des voies) 2002 à 2008 – 3 quadrimestres par année</vt:lpstr>
      <vt:lpstr>Présentation PowerPoint</vt:lpstr>
      <vt:lpstr>Les mesures proposées au sein du CNSR en 2015 (comité des experts et commissions)</vt:lpstr>
      <vt:lpstr>Sources dans le domaine des accidents et de leur prévention</vt:lpstr>
      <vt:lpstr>Présentation PowerPoint</vt:lpstr>
      <vt:lpstr>Quel avenir pour la sécurité routière ?</vt:lpstr>
    </vt:vector>
  </TitlesOfParts>
  <Company>IRBA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Vitesse des voitures et du vent Paris 1999 : le vent         2001 : l’eau</dc:title>
  <dc:creator>Claude GOT</dc:creator>
  <cp:lastModifiedBy>claude got</cp:lastModifiedBy>
  <cp:revision>161</cp:revision>
  <dcterms:created xsi:type="dcterms:W3CDTF">2001-05-20T17:34:53Z</dcterms:created>
  <dcterms:modified xsi:type="dcterms:W3CDTF">2020-01-27T09:39:53Z</dcterms:modified>
</cp:coreProperties>
</file>